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9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1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2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3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95" r:id="rId3"/>
    <p:sldMasterId id="2147483716" r:id="rId4"/>
    <p:sldMasterId id="2147483734" r:id="rId5"/>
    <p:sldMasterId id="2147483745" r:id="rId6"/>
    <p:sldMasterId id="2147483763" r:id="rId7"/>
    <p:sldMasterId id="2147483781" r:id="rId8"/>
    <p:sldMasterId id="2147483789" r:id="rId9"/>
    <p:sldMasterId id="2147483819" r:id="rId10"/>
    <p:sldMasterId id="2147483825" r:id="rId11"/>
    <p:sldMasterId id="2147483871" r:id="rId12"/>
    <p:sldMasterId id="2147483900" r:id="rId13"/>
    <p:sldMasterId id="2147483908" r:id="rId14"/>
  </p:sldMasterIdLst>
  <p:notesMasterIdLst>
    <p:notesMasterId r:id="rId68"/>
  </p:notesMasterIdLst>
  <p:sldIdLst>
    <p:sldId id="259" r:id="rId15"/>
    <p:sldId id="1647" r:id="rId16"/>
    <p:sldId id="2686" r:id="rId17"/>
    <p:sldId id="1566" r:id="rId18"/>
    <p:sldId id="1567" r:id="rId19"/>
    <p:sldId id="1642" r:id="rId20"/>
    <p:sldId id="1702" r:id="rId21"/>
    <p:sldId id="1581" r:id="rId22"/>
    <p:sldId id="1618" r:id="rId23"/>
    <p:sldId id="2713" r:id="rId24"/>
    <p:sldId id="2714" r:id="rId25"/>
    <p:sldId id="2715" r:id="rId26"/>
    <p:sldId id="2716" r:id="rId27"/>
    <p:sldId id="2717" r:id="rId28"/>
    <p:sldId id="2719" r:id="rId29"/>
    <p:sldId id="2718" r:id="rId30"/>
    <p:sldId id="2720" r:id="rId31"/>
    <p:sldId id="2721" r:id="rId32"/>
    <p:sldId id="2722" r:id="rId33"/>
    <p:sldId id="2723" r:id="rId34"/>
    <p:sldId id="2724" r:id="rId35"/>
    <p:sldId id="2725" r:id="rId36"/>
    <p:sldId id="2726" r:id="rId37"/>
    <p:sldId id="2727" r:id="rId38"/>
    <p:sldId id="2728" r:id="rId39"/>
    <p:sldId id="2729" r:id="rId40"/>
    <p:sldId id="2730" r:id="rId41"/>
    <p:sldId id="2731" r:id="rId42"/>
    <p:sldId id="2733" r:id="rId43"/>
    <p:sldId id="2732" r:id="rId44"/>
    <p:sldId id="2734" r:id="rId45"/>
    <p:sldId id="2735" r:id="rId46"/>
    <p:sldId id="2736" r:id="rId47"/>
    <p:sldId id="2737" r:id="rId48"/>
    <p:sldId id="2740" r:id="rId49"/>
    <p:sldId id="2741" r:id="rId50"/>
    <p:sldId id="2738" r:id="rId51"/>
    <p:sldId id="2739" r:id="rId52"/>
    <p:sldId id="2742" r:id="rId53"/>
    <p:sldId id="2743" r:id="rId54"/>
    <p:sldId id="2744" r:id="rId55"/>
    <p:sldId id="2745" r:id="rId56"/>
    <p:sldId id="2700" r:id="rId57"/>
    <p:sldId id="2701" r:id="rId58"/>
    <p:sldId id="2746" r:id="rId59"/>
    <p:sldId id="2702" r:id="rId60"/>
    <p:sldId id="2747" r:id="rId61"/>
    <p:sldId id="2748" r:id="rId62"/>
    <p:sldId id="2749" r:id="rId63"/>
    <p:sldId id="2750" r:id="rId64"/>
    <p:sldId id="2751" r:id="rId65"/>
    <p:sldId id="2752" r:id="rId66"/>
    <p:sldId id="2710" r:id="rId67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yna Serzhan" initials="I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3261"/>
    <a:srgbClr val="0A6EA0"/>
    <a:srgbClr val="CCFFFF"/>
    <a:srgbClr val="00FFFF"/>
    <a:srgbClr val="66CCFF"/>
    <a:srgbClr val="66FFFF"/>
    <a:srgbClr val="6D456A"/>
    <a:srgbClr val="50324E"/>
    <a:srgbClr val="452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1" autoAdjust="0"/>
    <p:restoredTop sz="95748" autoAdjust="0"/>
  </p:normalViewPr>
  <p:slideViewPr>
    <p:cSldViewPr snapToGrid="0">
      <p:cViewPr>
        <p:scale>
          <a:sx n="91" d="100"/>
          <a:sy n="91" d="100"/>
        </p:scale>
        <p:origin x="1000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37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A987D-1241-4A6A-AE06-BB066B2C5A23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63638"/>
            <a:ext cx="5583237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79925"/>
            <a:ext cx="5643563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C4DF6-75D1-4F7A-BEF9-EFB5909C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5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0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02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716AB-5BB0-46EB-A995-50DDCF61F7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17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4DF6-75D1-4F7A-BEF9-EFB5909C4C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46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>
            <a:extLst>
              <a:ext uri="{FF2B5EF4-FFF2-40B4-BE49-F238E27FC236}">
                <a16:creationId xmlns:a16="http://schemas.microsoft.com/office/drawing/2014/main" id="{0AC856B8-1996-4831-BAD7-9ED5300AA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>
            <a:extLst>
              <a:ext uri="{FF2B5EF4-FFF2-40B4-BE49-F238E27FC236}">
                <a16:creationId xmlns:a16="http://schemas.microsoft.com/office/drawing/2014/main" id="{A19AD9C5-1D92-4BA0-8F8D-662932DDD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en-US">
              <a:latin typeface="Arial" panose="020B0604020202020204" pitchFamily="34" charset="0"/>
            </a:endParaRPr>
          </a:p>
        </p:txBody>
      </p:sp>
      <p:sp>
        <p:nvSpPr>
          <p:cNvPr id="134148" name="Slide Number Placeholder 3">
            <a:extLst>
              <a:ext uri="{FF2B5EF4-FFF2-40B4-BE49-F238E27FC236}">
                <a16:creationId xmlns:a16="http://schemas.microsoft.com/office/drawing/2014/main" id="{D28A75AE-105A-4B95-B259-87D27E2A89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723129-7FBE-4808-AA2D-28200979A8AE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76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4DF6-75D1-4F7A-BEF9-EFB5909C4C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52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C4DF6-75D1-4F7A-BEF9-EFB5909C4CA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9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AC4DF6-75D1-4F7A-BEF9-EFB5909C4CA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3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53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784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127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648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50722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32" y="408097"/>
            <a:ext cx="4589933" cy="7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13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14038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0685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12750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8382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265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8597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3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3796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977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11997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85376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31239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87629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0210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8337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3009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78864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58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7286"/>
            <a:ext cx="10515600" cy="1731981"/>
          </a:xfrm>
        </p:spPr>
        <p:txBody>
          <a:bodyPr/>
          <a:lstStyle>
            <a:lvl1pPr algn="ctr">
              <a:lnSpc>
                <a:spcPct val="12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06501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926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291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99281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344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5735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32485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618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B0801-AA45-4750-B26A-0926E1E037AF}"/>
              </a:ext>
            </a:extLst>
          </p:cNvPr>
          <p:cNvSpPr/>
          <p:nvPr userDrawn="1"/>
        </p:nvSpPr>
        <p:spPr>
          <a:xfrm>
            <a:off x="0" y="2126891"/>
            <a:ext cx="12192000" cy="171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907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65308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159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48127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180071"/>
            <a:ext cx="10514012" cy="42630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04201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37226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3603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5767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941638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16896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9439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8749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32592399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2576" y="-60718"/>
            <a:ext cx="12224576" cy="6918718"/>
          </a:xfrm>
          <a:prstGeom prst="rect">
            <a:avLst/>
          </a:prstGeom>
          <a:gradFill flip="none" rotWithShape="1">
            <a:gsLst>
              <a:gs pos="63000">
                <a:srgbClr val="FFFFFF"/>
              </a:gs>
              <a:gs pos="100000">
                <a:srgbClr val="4F81BD">
                  <a:lumMod val="20000"/>
                  <a:lumOff val="80000"/>
                </a:srgbClr>
              </a:gs>
            </a:gsLst>
            <a:lin ang="15240000" scaled="0"/>
            <a:tileRect/>
          </a:gradFill>
          <a:ln w="9525" cap="flat" cmpd="sng" algn="ctr">
            <a:noFill/>
            <a:prstDash val="solid"/>
          </a:ln>
          <a:effectLst/>
        </p:spPr>
      </p:sp>
      <p:sp>
        <p:nvSpPr>
          <p:cNvPr id="5" name="Hexagon 4"/>
          <p:cNvSpPr/>
          <p:nvPr/>
        </p:nvSpPr>
        <p:spPr>
          <a:xfrm>
            <a:off x="56447" y="1656879"/>
            <a:ext cx="109728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sp>
        <p:nvSpPr>
          <p:cNvPr id="6" name="Hexagon 5"/>
          <p:cNvSpPr/>
          <p:nvPr/>
        </p:nvSpPr>
        <p:spPr>
          <a:xfrm>
            <a:off x="920365" y="1236933"/>
            <a:ext cx="109728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</p:sp>
      <p:pic>
        <p:nvPicPr>
          <p:cNvPr id="8" name="Picture 7" descr="EBSC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5024" y="6096000"/>
            <a:ext cx="1930400" cy="510208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1790417" y="1648413"/>
            <a:ext cx="109728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1784773" y="816987"/>
            <a:ext cx="109728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2659663" y="1220001"/>
            <a:ext cx="1097280" cy="822960"/>
          </a:xfrm>
          <a:prstGeom prst="hexagon">
            <a:avLst/>
          </a:prstGeom>
          <a:solidFill>
            <a:sysClr val="window" lastClr="FFFFFF">
              <a:alpha val="49000"/>
            </a:sysClr>
          </a:solidFill>
          <a:ln w="9525" cap="flat" cmpd="sng" algn="ctr">
            <a:noFill/>
            <a:prstDash val="solid"/>
          </a:ln>
          <a:effectLst/>
        </p:spPr>
        <p:txBody>
          <a:bodyPr/>
          <a:lstStyle/>
          <a:p>
            <a:pPr>
              <a:defRPr/>
            </a:pPr>
            <a:endParaRPr lang="en-US" sz="1800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67001"/>
            <a:ext cx="12192000" cy="7842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990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1"/>
            <a:ext cx="10972800" cy="4525963"/>
          </a:xfrm>
          <a:prstGeom prst="rect">
            <a:avLst/>
          </a:prstGeom>
        </p:spPr>
        <p:txBody>
          <a:bodyPr/>
          <a:lstStyle>
            <a:lvl1pPr marL="282575" indent="-282575"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2" cstate="print"/>
          <a:srcRect l="7448" r="8180" b="40030"/>
          <a:stretch>
            <a:fillRect/>
          </a:stretch>
        </p:blipFill>
        <p:spPr>
          <a:xfrm>
            <a:off x="0" y="6269925"/>
            <a:ext cx="12192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120" y="6513639"/>
            <a:ext cx="844101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9221" y="6470592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  <p:pic>
        <p:nvPicPr>
          <p:cNvPr id="10" name="Picture 9" descr="Screen shot 2013-02-04 at 12.55.12 PM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39684"/>
            <a:ext cx="5875867" cy="495300"/>
          </a:xfrm>
          <a:prstGeom prst="rect">
            <a:avLst/>
          </a:prstGeom>
        </p:spPr>
      </p:pic>
      <p:pic>
        <p:nvPicPr>
          <p:cNvPr id="11" name="Picture 10" descr="Screen shot 2013-02-04 at 12.56.36 P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29867" y="6258633"/>
            <a:ext cx="6062133" cy="406400"/>
          </a:xfrm>
          <a:prstGeom prst="rect">
            <a:avLst/>
          </a:prstGeom>
        </p:spPr>
      </p:pic>
      <p:pic>
        <p:nvPicPr>
          <p:cNvPr id="12" name="Picture 11" descr="EBSCO_PMS294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796612" y="6538063"/>
            <a:ext cx="844101" cy="2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22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6594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9C125CE-73AA-E949-A241-32ACF786C1A4}" type="datetimeFigureOut">
              <a:rPr lang="en-US" smtClean="0">
                <a:solidFill>
                  <a:prstClr val="black"/>
                </a:solidFill>
              </a:rPr>
              <a:pPr defTabSz="457200"/>
              <a:t>4/1/24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D757F57-D49A-514C-84A4-3D627B61EC7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488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30651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6175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0346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8294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8826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48476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8112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2138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475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2831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00502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67508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413164"/>
            <a:ext cx="3543300" cy="4752782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413164"/>
            <a:ext cx="3543300" cy="4752782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71623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729046"/>
            <a:ext cx="3543300" cy="4436899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49" y="1729046"/>
            <a:ext cx="3543300" cy="4436899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600"/>
              </a:spcBef>
              <a:defRPr sz="1200"/>
            </a:lvl3pPr>
            <a:lvl4pPr>
              <a:spcBef>
                <a:spcPts val="600"/>
              </a:spcBef>
              <a:defRPr sz="1100"/>
            </a:lvl4pPr>
            <a:lvl5pPr>
              <a:spcBef>
                <a:spcPts val="600"/>
              </a:spcBef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838200" y="1122216"/>
            <a:ext cx="10515599" cy="47382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559080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7735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343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20601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760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3249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 userDrawn="1"/>
        </p:nvSpPr>
        <p:spPr>
          <a:xfrm flipH="1">
            <a:off x="-1" y="1"/>
            <a:ext cx="12192000" cy="2124222"/>
          </a:xfrm>
          <a:prstGeom prst="triangle">
            <a:avLst>
              <a:gd name="adj" fmla="val 0"/>
            </a:avLst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162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4685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4352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6841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4733"/>
            <a:ext cx="10515600" cy="648127"/>
          </a:xfrm>
        </p:spPr>
        <p:txBody>
          <a:bodyPr/>
          <a:lstStyle>
            <a:lvl1pPr algn="ctr"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39096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2955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2091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30083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53002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3784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1200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3255569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2470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57213" y="958851"/>
            <a:ext cx="10972800" cy="634020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1"/>
                </a:solidFill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857251" y="1928814"/>
            <a:ext cx="10477500" cy="37861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5872275"/>
            <a:ext cx="2119824" cy="978616"/>
          </a:xfrm>
          <a:prstGeom prst="rect">
            <a:avLst/>
          </a:prstGeom>
        </p:spPr>
      </p:pic>
      <p:pic>
        <p:nvPicPr>
          <p:cNvPr id="6" name="Picture 3" descr="G:\InternalDocs\Communications\Resources\Logos\OpenAthens\OpenAthens logos_FINAL\OpenAthens\OpenAthens Logo_RGB_high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63202"/>
            <a:ext cx="3360373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057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920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04324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22878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134740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1536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65961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60367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02663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0304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0689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34" y="594078"/>
            <a:ext cx="4589933" cy="731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31367966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15299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7926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3785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625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217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2991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72128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259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B0801-AA45-4750-B26A-0926E1E037AF}"/>
              </a:ext>
            </a:extLst>
          </p:cNvPr>
          <p:cNvSpPr/>
          <p:nvPr userDrawn="1"/>
        </p:nvSpPr>
        <p:spPr>
          <a:xfrm>
            <a:off x="0" y="2126891"/>
            <a:ext cx="12192000" cy="171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823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861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57213" y="1001940"/>
            <a:ext cx="10972800" cy="498598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l" defTabSz="342900" rtl="0" fontAlgn="base">
              <a:spcBef>
                <a:spcPct val="0"/>
              </a:spcBef>
              <a:spcAft>
                <a:spcPct val="0"/>
              </a:spcAft>
              <a:defRPr lang="en-GB" sz="2400" kern="1200" dirty="0">
                <a:solidFill>
                  <a:schemeClr val="tx1"/>
                </a:solidFill>
                <a:latin typeface="Arial Narrow" pitchFamily="-112" charset="0"/>
                <a:ea typeface="ＭＳ Ｐゴシック" pitchFamily="-112" charset="-128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857251" y="1928816"/>
            <a:ext cx="10477500" cy="3786187"/>
          </a:xfrm>
        </p:spPr>
        <p:txBody>
          <a:bodyPr/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2pPr>
            <a:lvl3pPr>
              <a:defRPr sz="2100">
                <a:solidFill>
                  <a:schemeClr val="tx2"/>
                </a:solidFill>
              </a:defRPr>
            </a:lvl3pPr>
            <a:lvl4pPr>
              <a:buFont typeface="Arial" pitchFamily="34" charset="0"/>
              <a:buChar char="•"/>
              <a:defRPr sz="2100">
                <a:solidFill>
                  <a:schemeClr val="tx2"/>
                </a:solidFill>
              </a:defRPr>
            </a:lvl4pPr>
            <a:lvl5pPr>
              <a:buFont typeface="Arial" pitchFamily="34" charset="0"/>
              <a:buChar char="•"/>
              <a:defRPr sz="21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6" name="Picture 3" descr="G:\InternalDocs\Communications\Resources\Logos\OpenAthens\OpenAthens logos_FINAL\OpenAthens\OpenAthens Logo_RGB_highre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63202"/>
            <a:ext cx="3360373" cy="5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8784299" y="6361584"/>
            <a:ext cx="31683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solidFill>
                  <a:srgbClr val="5D3261"/>
                </a:solidFill>
                <a:ea typeface="ＭＳ Ｐゴシック" pitchFamily="-112" charset="-128"/>
                <a:cs typeface="Arial" pitchFamily="34" charset="0"/>
              </a:rPr>
              <a:t>www.openathens.org</a:t>
            </a:r>
          </a:p>
        </p:txBody>
      </p:sp>
    </p:spTree>
    <p:extLst>
      <p:ext uri="{BB962C8B-B14F-4D97-AF65-F5344CB8AC3E}">
        <p14:creationId xmlns:p14="http://schemas.microsoft.com/office/powerpoint/2010/main" val="20777755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069323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61663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73765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13567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98978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03602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798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4030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2728439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45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89794"/>
            <a:ext cx="10363200" cy="756005"/>
          </a:xfrm>
        </p:spPr>
        <p:txBody>
          <a:bodyPr anchor="ctr" anchorCtr="0"/>
          <a:lstStyle>
            <a:lvl1pPr algn="ctr"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67314"/>
            <a:ext cx="9144000" cy="32004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999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14800"/>
            <a:ext cx="10363200" cy="1325562"/>
          </a:xfrm>
        </p:spPr>
        <p:txBody>
          <a:bodyPr anchor="ctr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76900"/>
            <a:ext cx="9144000" cy="7493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97312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94339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225304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233515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75049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3874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6406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8364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485086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419239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055813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055813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3681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89794"/>
            <a:ext cx="10363200" cy="756005"/>
          </a:xfrm>
        </p:spPr>
        <p:txBody>
          <a:bodyPr anchor="ctr" anchorCtr="0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67314"/>
            <a:ext cx="9144000" cy="32004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925954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6318610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7746986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0931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5808812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91088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931943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914401"/>
            <a:ext cx="3048000" cy="56673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914401"/>
            <a:ext cx="8940800" cy="56673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2130112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0" y="914401"/>
            <a:ext cx="12192000" cy="5667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219272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4400"/>
            <a:ext cx="121920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055813"/>
            <a:ext cx="53848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2055814"/>
            <a:ext cx="53848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4394201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59130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25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89794"/>
            <a:ext cx="10363200" cy="756005"/>
          </a:xfrm>
        </p:spPr>
        <p:txBody>
          <a:bodyPr anchor="ctr" anchorCtr="0"/>
          <a:lstStyle>
            <a:lvl1pPr algn="ctr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67314"/>
            <a:ext cx="9144000" cy="32004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05720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764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015409"/>
            <a:ext cx="10515600" cy="196791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7168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7610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2287"/>
            <a:ext cx="10515600" cy="3821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0445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1221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4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814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288"/>
            <a:ext cx="5181600" cy="399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288"/>
            <a:ext cx="5181600" cy="399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317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8863"/>
            <a:ext cx="4038600" cy="1325563"/>
          </a:xfrm>
        </p:spPr>
        <p:txBody>
          <a:bodyPr/>
          <a:lstStyle>
            <a:lvl1pPr algn="ctr"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1" y="1108038"/>
            <a:ext cx="4899212" cy="39929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583681" y="475069"/>
            <a:ext cx="4899212" cy="525430"/>
          </a:xfr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903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784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34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44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44" y="98610"/>
            <a:ext cx="10515600" cy="361918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747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1668"/>
            <a:ext cx="10515600" cy="1731981"/>
          </a:xfrm>
        </p:spPr>
        <p:txBody>
          <a:bodyPr/>
          <a:lstStyle>
            <a:lvl1pPr algn="ctr">
              <a:lnSpc>
                <a:spcPct val="120000"/>
              </a:lnSpc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459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48127"/>
          </a:xfrm>
        </p:spPr>
        <p:txBody>
          <a:bodyPr/>
          <a:lstStyle>
            <a:lvl1pPr algn="ctr"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180071"/>
            <a:ext cx="10514012" cy="42630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713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/>
          <a:lstStyle>
            <a:lvl1pPr algn="ctr"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3280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3974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433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98977"/>
            <a:ext cx="10515600" cy="1325563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24539"/>
            <a:ext cx="10515600" cy="34587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347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6776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860800"/>
            <a:ext cx="12192000" cy="266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t="21131" r="31519" b="4570"/>
          <a:stretch/>
        </p:blipFill>
        <p:spPr>
          <a:xfrm>
            <a:off x="5239261" y="3860800"/>
            <a:ext cx="6952739" cy="2668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712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878345"/>
            <a:ext cx="103631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686" y="664897"/>
            <a:ext cx="3700629" cy="5893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368529" y="5388468"/>
            <a:ext cx="4460839" cy="45720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6368529" y="4577711"/>
            <a:ext cx="4460839" cy="457200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106" y="925349"/>
            <a:ext cx="5827788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9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33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89794"/>
            <a:ext cx="10363200" cy="756005"/>
          </a:xfrm>
        </p:spPr>
        <p:txBody>
          <a:bodyPr anchor="ctr" anchorCtr="0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67314"/>
            <a:ext cx="9144000" cy="32004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23385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7444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734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037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39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784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4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54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8272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7286"/>
            <a:ext cx="10515600" cy="1731981"/>
          </a:xfrm>
        </p:spPr>
        <p:txBody>
          <a:bodyPr/>
          <a:lstStyle>
            <a:lvl1pPr algn="ctr">
              <a:lnSpc>
                <a:spcPct val="12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403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48127"/>
          </a:xfrm>
        </p:spPr>
        <p:txBody>
          <a:bodyPr/>
          <a:lstStyle>
            <a:lvl1pPr algn="ctr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180071"/>
            <a:ext cx="10514012" cy="42630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32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/>
          <a:lstStyle>
            <a:lvl1pPr algn="ctr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734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829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48828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851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686" y="664897"/>
            <a:ext cx="3700629" cy="5893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30557590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69598"/>
            <a:ext cx="12192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pic>
        <p:nvPicPr>
          <p:cNvPr id="14" name="Picture 2" descr="S:\_ARTWORK\LX_CorpLogos\LEx An EBSCO Company\LX_EBSCO_logo-white300px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34884"/>
            <a:ext cx="4368800" cy="2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60074"/>
            <a:ext cx="2844800" cy="365125"/>
          </a:xfrm>
          <a:prstGeom prst="rect">
            <a:avLst/>
          </a:prstGeom>
        </p:spPr>
        <p:txBody>
          <a:bodyPr/>
          <a:lstStyle/>
          <a:p>
            <a:fld id="{0A050D91-6474-4A58-B7E5-DB5A74CAD6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92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69598"/>
            <a:ext cx="12192000" cy="369332"/>
          </a:xfrm>
          <a:prstGeom prst="rect">
            <a:avLst/>
          </a:prstGeom>
          <a:gradFill flip="none" rotWithShape="1">
            <a:gsLst>
              <a:gs pos="0">
                <a:srgbClr val="012168"/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pic>
        <p:nvPicPr>
          <p:cNvPr id="14" name="Picture 2" descr="S:\_ARTWORK\LX_CorpLogos\LEx An EBSCO Company\LX_EBSCO_logo-white300px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34884"/>
            <a:ext cx="4368800" cy="24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0A050D91-6474-4A58-B7E5-DB5A74CAD6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744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57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2287"/>
            <a:ext cx="10515600" cy="3821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0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87444"/>
            <a:ext cx="10363200" cy="1460811"/>
          </a:xfrm>
        </p:spPr>
        <p:txBody>
          <a:bodyPr anchor="t" anchorCtr="0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42873"/>
            <a:ext cx="9144000" cy="514927"/>
          </a:xfrm>
        </p:spPr>
        <p:txBody>
          <a:bodyPr/>
          <a:lstStyle>
            <a:lvl1pPr marL="0" indent="0" algn="ctr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744" y="773039"/>
            <a:ext cx="8286513" cy="13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27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roduct Specif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72754"/>
            <a:ext cx="10363200" cy="641261"/>
          </a:xfrm>
        </p:spPr>
        <p:txBody>
          <a:bodyPr anchor="t" anchorCtr="0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50449"/>
            <a:ext cx="9144000" cy="514927"/>
          </a:xfrm>
        </p:spPr>
        <p:txBody>
          <a:bodyPr/>
          <a:lstStyle>
            <a:lvl1pPr marL="0" indent="0" algn="ctr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744" y="773039"/>
            <a:ext cx="8286513" cy="13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548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686" y="664897"/>
            <a:ext cx="3700629" cy="5893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106703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3295946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719022" y="4917460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Twitter Handle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2481431" y="2302133"/>
            <a:ext cx="7229139" cy="0"/>
          </a:xfrm>
          <a:prstGeom prst="line">
            <a:avLst/>
          </a:prstGeom>
          <a:ln w="285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394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355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9622"/>
            <a:ext cx="6444048" cy="556055"/>
          </a:xfrm>
          <a:solidFill>
            <a:schemeClr val="bg1">
              <a:lumMod val="65000"/>
              <a:alpha val="24706"/>
            </a:schemeClr>
          </a:solidFill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35677"/>
            <a:ext cx="6444048" cy="2434281"/>
          </a:xfrm>
          <a:solidFill>
            <a:schemeClr val="bg2"/>
          </a:solidFill>
        </p:spPr>
        <p:txBody>
          <a:bodyPr lIns="182880" tIns="182880" rIns="182880" bIns="182880"/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40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302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0391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6508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1907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22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0944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89794"/>
            <a:ext cx="10363200" cy="756005"/>
          </a:xfrm>
        </p:spPr>
        <p:txBody>
          <a:bodyPr anchor="ctr" anchorCtr="0"/>
          <a:lstStyle>
            <a:lvl1pPr algn="ctr"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67314"/>
            <a:ext cx="9144000" cy="32004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94575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599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0171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2287"/>
            <a:ext cx="10515600" cy="3821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79677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23155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341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288"/>
            <a:ext cx="5181600" cy="399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288"/>
            <a:ext cx="5181600" cy="399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9199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784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446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42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7286"/>
            <a:ext cx="10515600" cy="1731981"/>
          </a:xfrm>
        </p:spPr>
        <p:txBody>
          <a:bodyPr/>
          <a:lstStyle>
            <a:lvl1pPr algn="ctr">
              <a:lnSpc>
                <a:spcPct val="12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19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587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48127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180071"/>
            <a:ext cx="10514012" cy="42630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25883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7746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210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94841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1058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686" y="664897"/>
            <a:ext cx="3700629" cy="589398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34" y="594078"/>
            <a:ext cx="4589933" cy="7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82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861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289794"/>
            <a:ext cx="10363200" cy="756005"/>
          </a:xfrm>
        </p:spPr>
        <p:txBody>
          <a:bodyPr anchor="ctr" anchorCtr="0"/>
          <a:lstStyle>
            <a:lvl1pPr algn="ctr"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67314"/>
            <a:ext cx="9144000" cy="32004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46068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3024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2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59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288"/>
            <a:ext cx="5181600" cy="399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288"/>
            <a:ext cx="5181600" cy="399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7674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2287"/>
            <a:ext cx="10515600" cy="38210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5767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4923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736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62288"/>
            <a:ext cx="5181600" cy="39929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62288"/>
            <a:ext cx="5181600" cy="39929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8200" y="1529319"/>
            <a:ext cx="10515600" cy="52543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3638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7841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08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2912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7286"/>
            <a:ext cx="10515600" cy="1731981"/>
          </a:xfrm>
        </p:spPr>
        <p:txBody>
          <a:bodyPr/>
          <a:lstStyle>
            <a:lvl1pPr algn="ctr">
              <a:lnSpc>
                <a:spcPct val="12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682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48127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180071"/>
            <a:ext cx="10514012" cy="42630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4826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/>
          <a:lstStyle>
            <a:lvl1pPr algn="ctr">
              <a:defRPr sz="2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39054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82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32" Type="http://schemas.openxmlformats.org/officeDocument/2006/relationships/image" Target="../media/image19.png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31" Type="http://schemas.openxmlformats.org/officeDocument/2006/relationships/theme" Target="../theme/theme11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30" Type="http://schemas.openxmlformats.org/officeDocument/2006/relationships/slideLayout" Target="../slideLayouts/slideLayout17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26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29" Type="http://schemas.openxmlformats.org/officeDocument/2006/relationships/theme" Target="../theme/theme1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93.xml"/><Relationship Id="rId28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Relationship Id="rId27" Type="http://schemas.openxmlformats.org/officeDocument/2006/relationships/slideLayout" Target="../slideLayouts/slideLayout197.xml"/><Relationship Id="rId30" Type="http://schemas.openxmlformats.org/officeDocument/2006/relationships/image" Target="../media/image1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2.xml"/><Relationship Id="rId9" Type="http://schemas.openxmlformats.org/officeDocument/2006/relationships/image" Target="../media/image14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1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5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29" Type="http://schemas.openxmlformats.org/officeDocument/2006/relationships/theme" Target="../theme/theme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28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Relationship Id="rId27" Type="http://schemas.openxmlformats.org/officeDocument/2006/relationships/slideLayout" Target="../slideLayouts/slideLayout136.xml"/><Relationship Id="rId30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160" y="6614475"/>
            <a:ext cx="1069489" cy="1703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54058" y="6576534"/>
            <a:ext cx="2366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44604" y="6576534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>
                <a:solidFill>
                  <a:srgbClr val="454545"/>
                </a:solidFill>
              </a:rPr>
              <a:pPr algn="ctr"/>
              <a:t>‹#›</a:t>
            </a:fld>
            <a:endParaRPr lang="en-US" sz="1000" dirty="0">
              <a:solidFill>
                <a:srgbClr val="454545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51825" y="6701882"/>
            <a:ext cx="878716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89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90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1" r:id="rId19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Screen shot 2013-02-04 at 12.56.36 PM.png"/>
          <p:cNvPicPr>
            <a:picLocks noChangeAspect="1"/>
          </p:cNvPicPr>
          <p:nvPr/>
        </p:nvPicPr>
        <p:blipFill>
          <a:blip r:embed="rId5" cstate="print"/>
          <a:srcRect l="7448" r="8180" b="40030"/>
          <a:stretch>
            <a:fillRect/>
          </a:stretch>
        </p:blipFill>
        <p:spPr>
          <a:xfrm>
            <a:off x="0" y="6269925"/>
            <a:ext cx="12192000" cy="243715"/>
          </a:xfrm>
          <a:prstGeom prst="rect">
            <a:avLst/>
          </a:prstGeom>
        </p:spPr>
      </p:pic>
      <p:pic>
        <p:nvPicPr>
          <p:cNvPr id="8" name="Picture 7" descr="EBSCO_PMS29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120" y="6513639"/>
            <a:ext cx="844101" cy="221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9221" y="6470592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rgbClr val="376092"/>
                </a:solidFill>
              </a:rPr>
              <a:t>www.ebsco.com</a:t>
            </a:r>
          </a:p>
        </p:txBody>
      </p:sp>
    </p:spTree>
    <p:extLst>
      <p:ext uri="{BB962C8B-B14F-4D97-AF65-F5344CB8AC3E}">
        <p14:creationId xmlns:p14="http://schemas.microsoft.com/office/powerpoint/2010/main" val="420519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>
          <a:solidFill>
            <a:srgbClr val="376092"/>
          </a:solidFill>
          <a:latin typeface="Georg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tx2"/>
          </a:solidFill>
          <a:latin typeface="Arial" charset="0"/>
        </a:defRPr>
      </a:lvl9pPr>
    </p:titleStyle>
    <p:bodyStyle>
      <a:lvl1pPr marL="176213" indent="-1762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1038" indent="-22383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089025" indent="-17462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1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rgbClr val="454545"/>
                </a:solidFill>
              </a:rPr>
              <a:pPr algn="ctr"/>
              <a:t>‹#›</a:t>
            </a:fld>
            <a:endParaRPr lang="en-US" sz="1000" dirty="0">
              <a:solidFill>
                <a:srgbClr val="454545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894" r:id="rId23"/>
    <p:sldLayoutId id="2147483895" r:id="rId24"/>
    <p:sldLayoutId id="2147483896" r:id="rId25"/>
    <p:sldLayoutId id="2147483897" r:id="rId26"/>
    <p:sldLayoutId id="2147483898" r:id="rId27"/>
    <p:sldLayoutId id="2147483899" r:id="rId28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"/>
            <a:ext cx="12192000" cy="652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F56"/>
                </a:solidFill>
              </a:rPr>
              <a:t>|  www.ebsco.com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rgbClr val="454545"/>
                </a:solidFill>
              </a:rPr>
              <a:pPr algn="ctr"/>
              <a:t>‹#›</a:t>
            </a:fld>
            <a:endParaRPr lang="en-US" sz="1000" dirty="0">
              <a:solidFill>
                <a:srgbClr val="454545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23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</p:sldLayoutIdLst>
  <p:txStyles>
    <p:titleStyle>
      <a:lvl1pPr algn="l" defTabSz="914400" rtl="0" eaLnBrk="1" latinLnBrk="0" hangingPunct="1">
        <a:lnSpc>
          <a:spcPct val="110000"/>
        </a:lnSpc>
        <a:spcBef>
          <a:spcPts val="9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Ehost_header">
            <a:extLst>
              <a:ext uri="{FF2B5EF4-FFF2-40B4-BE49-F238E27FC236}">
                <a16:creationId xmlns:a16="http://schemas.microsoft.com/office/drawing/2014/main" id="{E9B1405A-6048-4F5B-9B32-EA0FF40161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0C3F8171-2F57-4A4B-9358-3B37A022E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914400"/>
            <a:ext cx="1219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0DF9C905-C4DC-4689-9C71-067CD899E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055813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78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317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5716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262" y="905619"/>
            <a:ext cx="6444737" cy="1524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413" y="6605430"/>
            <a:ext cx="2223891" cy="1884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54058" y="6576534"/>
            <a:ext cx="2366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2"/>
                </a:solidFill>
              </a:rPr>
              <a:t>|  ebscoebooks.com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44604" y="6576534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sz="1000" b="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flipV="1">
            <a:off x="2051825" y="6699644"/>
            <a:ext cx="7658744" cy="223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3860800"/>
            <a:ext cx="12192000" cy="266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7"/>
          <a:srcRect t="21131" r="31519" b="4570"/>
          <a:stretch/>
        </p:blipFill>
        <p:spPr>
          <a:xfrm>
            <a:off x="5239261" y="3860800"/>
            <a:ext cx="6952739" cy="266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4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413" y="6605430"/>
            <a:ext cx="2223891" cy="1884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54058" y="6576534"/>
            <a:ext cx="2366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D3F5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|  ebscoebooks.com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44604" y="6576534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48EAD-0F7B-4937-B01B-BB4372B1E0E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flipV="1">
            <a:off x="2051825" y="6699644"/>
            <a:ext cx="7658744" cy="223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84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6520087"/>
            <a:ext cx="12192000" cy="369332"/>
          </a:xfrm>
          <a:prstGeom prst="rect">
            <a:avLst/>
          </a:prstGeom>
          <a:gradFill flip="none" rotWithShape="1">
            <a:gsLst>
              <a:gs pos="13000">
                <a:schemeClr val="accent1"/>
              </a:gs>
              <a:gs pos="100000">
                <a:schemeClr val="accent2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pic>
        <p:nvPicPr>
          <p:cNvPr id="11" name="Picture 2" descr="S:\_ARTWORK\LX_CorpLogos\LEx An EBSCO Company\LX_EBSCO_logo-white300px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6" y="6593723"/>
            <a:ext cx="3933712" cy="22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591779" y="6576534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3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365" y="6611075"/>
            <a:ext cx="1097283" cy="17678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"/>
            <a:ext cx="12192000" cy="652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Isosceles Triangle 4"/>
          <p:cNvSpPr/>
          <p:nvPr userDrawn="1"/>
        </p:nvSpPr>
        <p:spPr>
          <a:xfrm flipH="1">
            <a:off x="0" y="1"/>
            <a:ext cx="12192000" cy="6513858"/>
          </a:xfrm>
          <a:prstGeom prst="triangle">
            <a:avLst>
              <a:gd name="adj" fmla="val 0"/>
            </a:avLst>
          </a:prstGeom>
          <a:solidFill>
            <a:srgbClr val="103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4058" y="6576534"/>
            <a:ext cx="2366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44604" y="6576534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accent4"/>
                </a:solidFill>
              </a:rPr>
              <a:pPr algn="ctr"/>
              <a:t>‹#›</a:t>
            </a:fld>
            <a:endParaRPr lang="en-US" sz="1000" b="0" dirty="0">
              <a:solidFill>
                <a:schemeClr val="accent4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51825" y="6701882"/>
            <a:ext cx="878716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52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365" y="6611075"/>
            <a:ext cx="1097283" cy="17678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54058" y="6576534"/>
            <a:ext cx="2366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44604" y="6576534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accent4"/>
                </a:solidFill>
              </a:rPr>
              <a:pPr algn="ctr"/>
              <a:t>‹#›</a:t>
            </a:fld>
            <a:endParaRPr lang="en-US" sz="1000" b="0" dirty="0">
              <a:solidFill>
                <a:schemeClr val="accent4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51825" y="6701882"/>
            <a:ext cx="878716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4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365" y="6611075"/>
            <a:ext cx="1097283" cy="176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992" cy="65282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354058" y="6576534"/>
            <a:ext cx="23668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|  www.ebsco.com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44604" y="6576534"/>
            <a:ext cx="60022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accent4"/>
                </a:solidFill>
              </a:rPr>
              <a:pPr algn="ctr"/>
              <a:t>‹#›</a:t>
            </a:fld>
            <a:endParaRPr lang="en-US" sz="1000" b="0" dirty="0">
              <a:solidFill>
                <a:schemeClr val="accent4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051825" y="6701882"/>
            <a:ext cx="878716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7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"/>
            <a:ext cx="12192000" cy="652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|  www.ebsco.com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b="0" dirty="0">
              <a:solidFill>
                <a:schemeClr val="tx2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3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</p:sldLayoutIdLst>
  <p:txStyles>
    <p:titleStyle>
      <a:lvl1pPr algn="l" defTabSz="914400" rtl="0" eaLnBrk="1" latinLnBrk="0" hangingPunct="1">
        <a:lnSpc>
          <a:spcPct val="110000"/>
        </a:lnSpc>
        <a:spcBef>
          <a:spcPts val="9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‹#›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8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</p:sldLayoutIdLs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hyperlink" Target="mailto:elineuzcenter@gmail.com" TargetMode="External"/><Relationship Id="rId7" Type="http://schemas.microsoft.com/office/2007/relationships/hdphoto" Target="../media/hdphoto1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96.png"/><Relationship Id="rId5" Type="http://schemas.openxmlformats.org/officeDocument/2006/relationships/hyperlink" Target="https://t.me/wosuzbekistan" TargetMode="External"/><Relationship Id="rId4" Type="http://schemas.openxmlformats.org/officeDocument/2006/relationships/hyperlink" Target="https://t.me/elineuz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37078" y="3072746"/>
            <a:ext cx="9720733" cy="95382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+mn-lt"/>
              </a:rPr>
              <a:t>ILMIY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AXBOROT RESURSLARI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8" y="1898453"/>
            <a:ext cx="2256897" cy="709174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637078" y="3065997"/>
            <a:ext cx="9039497" cy="0"/>
          </a:xfrm>
          <a:prstGeom prst="line">
            <a:avLst/>
          </a:prstGeom>
          <a:ln w="38100">
            <a:solidFill>
              <a:srgbClr val="FF5D5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дзаголовок 6"/>
          <p:cNvSpPr txBox="1">
            <a:spLocks/>
          </p:cNvSpPr>
          <p:nvPr/>
        </p:nvSpPr>
        <p:spPr>
          <a:xfrm>
            <a:off x="4049914" y="1766601"/>
            <a:ext cx="7307897" cy="486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Ilm-fanni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rivojlantirish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orqali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 biz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mamlakatni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rivojlantiramiz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!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17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85B82-767A-8A68-1F60-AA42D911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C50B17-B144-52B3-EBD5-10CD07F4D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86419E-C8B3-4A7C-E76D-E11274B69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" t="9104"/>
          <a:stretch/>
        </p:blipFill>
        <p:spPr>
          <a:xfrm>
            <a:off x="0" y="0"/>
            <a:ext cx="12192000" cy="6808470"/>
          </a:xfrm>
          <a:prstGeom prst="rect">
            <a:avLst/>
          </a:prstGeom>
        </p:spPr>
      </p:pic>
      <p:sp>
        <p:nvSpPr>
          <p:cNvPr id="5" name="Стрелка влево 4">
            <a:extLst>
              <a:ext uri="{FF2B5EF4-FFF2-40B4-BE49-F238E27FC236}">
                <a16:creationId xmlns:a16="http://schemas.microsoft.com/office/drawing/2014/main" id="{40C33074-257B-D3C6-01D2-E5A011F56CD6}"/>
              </a:ext>
            </a:extLst>
          </p:cNvPr>
          <p:cNvSpPr/>
          <p:nvPr/>
        </p:nvSpPr>
        <p:spPr bwMode="auto">
          <a:xfrm rot="10800000">
            <a:off x="7953730" y="5234087"/>
            <a:ext cx="1007390" cy="325465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06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0CA7C-141F-8D65-CB2A-1634B98D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B41CA-49E6-C546-290A-E3696C4FA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70A099-84D4-72E7-E55B-38321280A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0" t="9028" r="1"/>
          <a:stretch/>
        </p:blipFill>
        <p:spPr>
          <a:xfrm>
            <a:off x="48768" y="-15956"/>
            <a:ext cx="12094464" cy="687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6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F97AC-255C-D5AB-AD96-A18E90B6E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6DFED-AB4B-3337-9AB4-C0545E781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AC7A74-0F7E-92B3-9016-7FE9AFB70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" t="10680" r="2582" b="395"/>
          <a:stretch/>
        </p:blipFill>
        <p:spPr>
          <a:xfrm>
            <a:off x="79273" y="30480"/>
            <a:ext cx="12033454" cy="68275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80A201-57A9-6FDD-41C2-D2596EF8F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79" r="589"/>
          <a:stretch/>
        </p:blipFill>
        <p:spPr>
          <a:xfrm>
            <a:off x="6071" y="30480"/>
            <a:ext cx="12106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6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902EA-37DB-958A-9F19-5397D21C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B24882-E206-2C7C-9207-15B700645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19644B-AAFE-546C-049A-2C131D79D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" t="10031" r="1"/>
          <a:stretch/>
        </p:blipFill>
        <p:spPr>
          <a:xfrm>
            <a:off x="0" y="42672"/>
            <a:ext cx="12289536" cy="6940393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1EF974C-73FE-1F8A-7949-88F0F8802F1A}"/>
              </a:ext>
            </a:extLst>
          </p:cNvPr>
          <p:cNvSpPr/>
          <p:nvPr/>
        </p:nvSpPr>
        <p:spPr>
          <a:xfrm>
            <a:off x="2809271" y="1992381"/>
            <a:ext cx="1823689" cy="397251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5F6473-4559-79F7-D8AA-DB116204F8CC}"/>
              </a:ext>
            </a:extLst>
          </p:cNvPr>
          <p:cNvSpPr/>
          <p:nvPr/>
        </p:nvSpPr>
        <p:spPr>
          <a:xfrm>
            <a:off x="2309398" y="1200500"/>
            <a:ext cx="9785065" cy="4759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8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2FD2D-F068-6D70-73DD-43791A00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DFBC32-526C-2189-C833-A8F687D3B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537511-C2BB-DF60-77DD-88EF9162E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66" t="9530"/>
          <a:stretch/>
        </p:blipFill>
        <p:spPr>
          <a:xfrm>
            <a:off x="0" y="11450"/>
            <a:ext cx="12192000" cy="68482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EC0644-111F-2591-ED23-1E0D57983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88" t="13921" r="1216" b="871"/>
          <a:stretch/>
        </p:blipFill>
        <p:spPr>
          <a:xfrm>
            <a:off x="5977937" y="370867"/>
            <a:ext cx="2900844" cy="598389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2EAE03-2C0E-A821-C2BA-02B08E09F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18" t="17060" r="2037" b="723"/>
          <a:stretch/>
        </p:blipFill>
        <p:spPr>
          <a:xfrm>
            <a:off x="2939528" y="263896"/>
            <a:ext cx="3038409" cy="59838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06E98E-9DEE-19F3-AD66-01C496EA2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61" t="9530" r="2721" b="3037"/>
          <a:stretch/>
        </p:blipFill>
        <p:spPr>
          <a:xfrm>
            <a:off x="-80738" y="11450"/>
            <a:ext cx="3038410" cy="598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2FD2D-F068-6D70-73DD-43791A008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DFBC32-526C-2189-C833-A8F687D3B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537511-C2BB-DF60-77DD-88EF9162E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66" t="9530"/>
          <a:stretch/>
        </p:blipFill>
        <p:spPr>
          <a:xfrm>
            <a:off x="0" y="11450"/>
            <a:ext cx="12192000" cy="68482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5940AC-5203-A1DD-703E-E79E0D275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18" t="13921" r="745" b="369"/>
          <a:stretch/>
        </p:blipFill>
        <p:spPr>
          <a:xfrm>
            <a:off x="2899419" y="448053"/>
            <a:ext cx="2968976" cy="58071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900394-C332-48A9-139B-D366C9470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74" t="13921" r="745" b="620"/>
          <a:stretch/>
        </p:blipFill>
        <p:spPr>
          <a:xfrm>
            <a:off x="5847151" y="711783"/>
            <a:ext cx="2968977" cy="58841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F9BB18-0430-3703-5140-93789307C0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902" t="13921" r="432" b="1121"/>
          <a:stretch/>
        </p:blipFill>
        <p:spPr>
          <a:xfrm>
            <a:off x="8823158" y="711783"/>
            <a:ext cx="3347053" cy="60066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6199F5-6842-C20F-9EC4-CB3080EA2B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085" t="15163" r="1522" b="1373"/>
          <a:stretch/>
        </p:blipFill>
        <p:spPr>
          <a:xfrm>
            <a:off x="0" y="75553"/>
            <a:ext cx="2968976" cy="586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5FF3D-2E76-DAEB-842B-BEAD1DEE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671949-2036-806B-A7D3-E1F3C276F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8722C2-C993-A3C9-1BD3-5DAADD89F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6" r="327"/>
          <a:stretch/>
        </p:blipFill>
        <p:spPr>
          <a:xfrm>
            <a:off x="0" y="0"/>
            <a:ext cx="12192000" cy="7079682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F7FB364C-E6DA-115B-57B2-76E7BC20F9F4}"/>
              </a:ext>
            </a:extLst>
          </p:cNvPr>
          <p:cNvSpPr/>
          <p:nvPr/>
        </p:nvSpPr>
        <p:spPr>
          <a:xfrm>
            <a:off x="2841275" y="1828801"/>
            <a:ext cx="1641825" cy="406399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C1129374-6A77-6AA3-7297-B421AB1D697A}"/>
              </a:ext>
            </a:extLst>
          </p:cNvPr>
          <p:cNvSpPr/>
          <p:nvPr/>
        </p:nvSpPr>
        <p:spPr>
          <a:xfrm>
            <a:off x="2332493" y="1295400"/>
            <a:ext cx="1641826" cy="406399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A8BC2-E9C9-55D2-121A-AE06D001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A582AF-58EB-7FA2-3CE4-37669FA3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A3CA7F-B4D9-0320-198C-6D025005B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t="9477"/>
          <a:stretch/>
        </p:blipFill>
        <p:spPr>
          <a:xfrm>
            <a:off x="0" y="-108139"/>
            <a:ext cx="12192000" cy="6966139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44FCBD41-EA06-CAC9-10DC-A285F505BD68}"/>
              </a:ext>
            </a:extLst>
          </p:cNvPr>
          <p:cNvSpPr/>
          <p:nvPr/>
        </p:nvSpPr>
        <p:spPr>
          <a:xfrm>
            <a:off x="9182100" y="2603500"/>
            <a:ext cx="2120900" cy="17399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  <p:sp>
        <p:nvSpPr>
          <p:cNvPr id="7" name="Стрелка влево 6">
            <a:extLst>
              <a:ext uri="{FF2B5EF4-FFF2-40B4-BE49-F238E27FC236}">
                <a16:creationId xmlns:a16="http://schemas.microsoft.com/office/drawing/2014/main" id="{13DE2EAA-4247-CAD7-4046-B93C14CDDBE8}"/>
              </a:ext>
            </a:extLst>
          </p:cNvPr>
          <p:cNvSpPr/>
          <p:nvPr/>
        </p:nvSpPr>
        <p:spPr bwMode="auto">
          <a:xfrm rot="18835773">
            <a:off x="11096843" y="1826325"/>
            <a:ext cx="639201" cy="331225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5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83306-3B5F-EC2A-C49E-51C698DC6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66BCC6-A61F-2048-B1D6-CD9E700D3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4D269-E594-DFAB-A26E-4B75E993F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" t="8692" r="1"/>
          <a:stretch/>
        </p:blipFill>
        <p:spPr>
          <a:xfrm>
            <a:off x="0" y="-53767"/>
            <a:ext cx="12192000" cy="69117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85748A-50E7-D3DE-49BF-9829EBD0F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8" t="22101" r="15616" b="4286"/>
          <a:stretch/>
        </p:blipFill>
        <p:spPr>
          <a:xfrm>
            <a:off x="2971800" y="2931208"/>
            <a:ext cx="6498772" cy="47268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15EFA6-D7B1-D225-6CF0-2E7BDD9767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78" t="24119" r="16877" b="10336"/>
          <a:stretch/>
        </p:blipFill>
        <p:spPr>
          <a:xfrm>
            <a:off x="2991697" y="2080419"/>
            <a:ext cx="6498772" cy="46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3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C3B8A-46F0-AA26-E991-7DBBD10F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99B484-65D6-FDCB-FB9A-1D086B600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DF81DC-68E1-E9C0-37E8-073FDB7A1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" t="11344"/>
          <a:stretch/>
        </p:blipFill>
        <p:spPr>
          <a:xfrm>
            <a:off x="0" y="0"/>
            <a:ext cx="12192000" cy="6793606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1DA4B3B1-F84B-DFBE-4B82-ED25C217495A}"/>
              </a:ext>
            </a:extLst>
          </p:cNvPr>
          <p:cNvSpPr/>
          <p:nvPr/>
        </p:nvSpPr>
        <p:spPr>
          <a:xfrm>
            <a:off x="9198428" y="2227943"/>
            <a:ext cx="2383971" cy="1788886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105231" y="333285"/>
            <a:ext cx="7813500" cy="1470679"/>
          </a:xfrm>
        </p:spPr>
        <p:txBody>
          <a:bodyPr>
            <a:noAutofit/>
          </a:bodyPr>
          <a:lstStyle/>
          <a:p>
            <a:pPr algn="l"/>
            <a:r>
              <a:rPr lang="en-US" sz="4000" b="1" dirty="0" err="1">
                <a:solidFill>
                  <a:schemeClr val="tx1"/>
                </a:solidFill>
              </a:rPr>
              <a:t>Tahliliy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va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</a:rPr>
              <a:t>ilmiy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</a:rPr>
              <a:t>axborot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</a:rPr>
              <a:t>xizmatlari</a:t>
            </a:r>
            <a:r>
              <a:rPr lang="en-US" sz="40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n-lt"/>
              </a:rPr>
              <a:t>markazi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5" y="521988"/>
            <a:ext cx="2676507" cy="841026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637077" y="1922997"/>
            <a:ext cx="9039497" cy="0"/>
          </a:xfrm>
          <a:prstGeom prst="line">
            <a:avLst/>
          </a:prstGeom>
          <a:ln w="38100">
            <a:solidFill>
              <a:srgbClr val="FF5D5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>
            <a:extLst>
              <a:ext uri="{FF2B5EF4-FFF2-40B4-BE49-F238E27FC236}">
                <a16:creationId xmlns:a16="http://schemas.microsoft.com/office/drawing/2014/main" id="{FEB0848B-6B99-4A24-8625-EA30EB360B2D}"/>
              </a:ext>
            </a:extLst>
          </p:cNvPr>
          <p:cNvSpPr txBox="1">
            <a:spLocks/>
          </p:cNvSpPr>
          <p:nvPr/>
        </p:nvSpPr>
        <p:spPr>
          <a:xfrm>
            <a:off x="801975" y="2112579"/>
            <a:ext cx="10908759" cy="4524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err="1">
                <a:solidFill>
                  <a:srgbClr val="FF0000"/>
                </a:solidFill>
              </a:rPr>
              <a:t>Markazning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asosiy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maqsadi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300" dirty="0">
                <a:solidFill>
                  <a:prstClr val="black"/>
                </a:solidFill>
              </a:rPr>
              <a:t>professor-</a:t>
            </a:r>
            <a:r>
              <a:rPr lang="en-US" sz="2300" dirty="0" err="1">
                <a:solidFill>
                  <a:prstClr val="black"/>
                </a:solidFill>
              </a:rPr>
              <a:t>o‘qituvchilar</a:t>
            </a:r>
            <a:r>
              <a:rPr lang="en-US" sz="2300" dirty="0">
                <a:solidFill>
                  <a:prstClr val="black"/>
                </a:solidFill>
              </a:rPr>
              <a:t>, </a:t>
            </a:r>
            <a:r>
              <a:rPr lang="en-US" sz="2300" dirty="0" err="1">
                <a:solidFill>
                  <a:prstClr val="black"/>
                </a:solidFill>
              </a:rPr>
              <a:t>doktorantlar</a:t>
            </a:r>
            <a:r>
              <a:rPr lang="en-US" sz="2300" dirty="0">
                <a:solidFill>
                  <a:prstClr val="black"/>
                </a:solidFill>
              </a:rPr>
              <a:t>, </a:t>
            </a:r>
            <a:r>
              <a:rPr lang="en-US" sz="2300" dirty="0" err="1">
                <a:solidFill>
                  <a:prstClr val="black"/>
                </a:solidFill>
              </a:rPr>
              <a:t>mustaqil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talabgorlar</a:t>
            </a:r>
            <a:r>
              <a:rPr lang="en-US" sz="2300" dirty="0">
                <a:solidFill>
                  <a:prstClr val="black"/>
                </a:solidFill>
              </a:rPr>
              <a:t>, </a:t>
            </a:r>
            <a:r>
              <a:rPr lang="en-US" sz="2300" dirty="0" err="1">
                <a:solidFill>
                  <a:prstClr val="black"/>
                </a:solidFill>
              </a:rPr>
              <a:t>magistrantlar</a:t>
            </a:r>
            <a:r>
              <a:rPr lang="en-US" sz="2300" dirty="0">
                <a:solidFill>
                  <a:prstClr val="black"/>
                </a:solidFill>
              </a:rPr>
              <a:t>, </a:t>
            </a:r>
            <a:r>
              <a:rPr lang="en-US" sz="2300" dirty="0" err="1">
                <a:solidFill>
                  <a:prstClr val="black"/>
                </a:solidFill>
              </a:rPr>
              <a:t>yosh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olimlar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va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tadqiqotchilarni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ilmiy-tadqiqot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faoliyati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va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dissertatsiyalar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yozishda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tezkor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tahliliy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ilmiy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axborot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ta’minoti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va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qo‘llab-quvvatlash</a:t>
            </a:r>
            <a:r>
              <a:rPr lang="en-US" sz="2300" dirty="0">
                <a:solidFill>
                  <a:prstClr val="black"/>
                </a:solidFill>
              </a:rPr>
              <a:t>, </a:t>
            </a:r>
            <a:r>
              <a:rPr lang="en-US" sz="2300" dirty="0" err="1">
                <a:solidFill>
                  <a:prstClr val="black"/>
                </a:solidFill>
              </a:rPr>
              <a:t>maslahat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xizmatlarini</a:t>
            </a:r>
            <a:r>
              <a:rPr lang="en-US" sz="2300" dirty="0">
                <a:solidFill>
                  <a:prstClr val="black"/>
                </a:solidFill>
              </a:rPr>
              <a:t> </a:t>
            </a:r>
            <a:r>
              <a:rPr lang="en-US" sz="2300" dirty="0" err="1">
                <a:solidFill>
                  <a:prstClr val="black"/>
                </a:solidFill>
              </a:rPr>
              <a:t>ko‘rsatish</a:t>
            </a:r>
            <a:r>
              <a:rPr lang="en-US" sz="2300" dirty="0">
                <a:solidFill>
                  <a:prstClr val="black"/>
                </a:solidFill>
              </a:rPr>
              <a:t>.</a:t>
            </a:r>
          </a:p>
          <a:p>
            <a:pPr marL="514350" lvl="0" indent="-514350">
              <a:lnSpc>
                <a:spcPct val="110000"/>
              </a:lnSpc>
              <a:spcBef>
                <a:spcPts val="900"/>
              </a:spcBef>
              <a:buAutoNum type="arabicPeriod"/>
            </a:pPr>
            <a:r>
              <a:rPr lang="en-US" b="1" dirty="0" err="1"/>
              <a:t>Ma'lumot</a:t>
            </a:r>
            <a:r>
              <a:rPr lang="en-US" b="1" dirty="0"/>
              <a:t> </a:t>
            </a:r>
            <a:r>
              <a:rPr lang="en-US" b="1" dirty="0" err="1"/>
              <a:t>va</a:t>
            </a:r>
            <a:r>
              <a:rPr lang="en-US" b="1" dirty="0"/>
              <a:t> </a:t>
            </a:r>
            <a:r>
              <a:rPr lang="en-US" b="1" dirty="0" err="1"/>
              <a:t>axborot</a:t>
            </a:r>
            <a:r>
              <a:rPr lang="en-US" b="1" dirty="0"/>
              <a:t> </a:t>
            </a:r>
            <a:r>
              <a:rPr lang="en-US" b="1" dirty="0" err="1"/>
              <a:t>xizmatlari</a:t>
            </a:r>
            <a:endParaRPr lang="en-US" b="1" dirty="0"/>
          </a:p>
          <a:p>
            <a:pPr marL="514350" indent="-5143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AutoNum type="arabicPeriod"/>
            </a:pPr>
            <a:r>
              <a:rPr lang="en-US" b="1" dirty="0" err="1"/>
              <a:t>Maslahatlar</a:t>
            </a:r>
            <a:endParaRPr lang="uz-Cyrl-UZ" b="1" dirty="0"/>
          </a:p>
          <a:p>
            <a:pPr marL="514350" indent="-5143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AutoNum type="arabicPeriod"/>
            </a:pPr>
            <a:r>
              <a:rPr lang="en-US" b="1" dirty="0" err="1"/>
              <a:t>Ilmiy</a:t>
            </a:r>
            <a:r>
              <a:rPr lang="en-US" b="1" dirty="0"/>
              <a:t> </a:t>
            </a:r>
            <a:r>
              <a:rPr lang="en-US" b="1" dirty="0" err="1"/>
              <a:t>reyting</a:t>
            </a:r>
            <a:r>
              <a:rPr lang="en-US" b="1" dirty="0"/>
              <a:t> </a:t>
            </a:r>
            <a:r>
              <a:rPr lang="en-US" b="1" dirty="0" err="1"/>
              <a:t>ko'rsatkichlarini</a:t>
            </a:r>
            <a:r>
              <a:rPr lang="en-US" b="1" dirty="0"/>
              <a:t> </a:t>
            </a:r>
            <a:r>
              <a:rPr lang="en-US" b="1" dirty="0" err="1"/>
              <a:t>aniqlash</a:t>
            </a:r>
            <a:endParaRPr lang="uz-Cyrl-UZ" b="1" dirty="0"/>
          </a:p>
          <a:p>
            <a:pPr marL="514350" indent="-514350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AutoNum type="arabicPeriod"/>
            </a:pPr>
            <a:r>
              <a:rPr lang="en-US" b="1" dirty="0" err="1"/>
              <a:t>Axborot</a:t>
            </a:r>
            <a:r>
              <a:rPr lang="en-US" b="1" dirty="0"/>
              <a:t> </a:t>
            </a:r>
            <a:r>
              <a:rPr lang="en-US" b="1" dirty="0" err="1"/>
              <a:t>ta'limini</a:t>
            </a:r>
            <a:r>
              <a:rPr lang="en-US" b="1" dirty="0"/>
              <a:t> </a:t>
            </a:r>
            <a:r>
              <a:rPr lang="en-US" b="1" dirty="0" err="1"/>
              <a:t>tashkil</a:t>
            </a:r>
            <a:r>
              <a:rPr lang="en-US" b="1" dirty="0"/>
              <a:t> </a:t>
            </a:r>
            <a:r>
              <a:rPr lang="en-US" b="1" dirty="0" err="1"/>
              <a:t>etish</a:t>
            </a:r>
            <a:endParaRPr lang="ru-RU" b="1" dirty="0"/>
          </a:p>
          <a:p>
            <a:pPr marL="0" lvl="0" indent="0">
              <a:lnSpc>
                <a:spcPct val="110000"/>
              </a:lnSpc>
              <a:spcBef>
                <a:spcPts val="900"/>
              </a:spcBef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3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93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35B31-8760-FA47-0692-4CD65630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E8BB9A-047D-78FD-C361-0B36E614B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456CD1-7397-F55D-A7CA-F0C656637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81" t="41934" r="33824" b="23781"/>
          <a:stretch/>
        </p:blipFill>
        <p:spPr>
          <a:xfrm>
            <a:off x="0" y="1295400"/>
            <a:ext cx="5789621" cy="3317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82589-16BA-E359-A15E-4FCD133D2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64" t="15687" r="29692" b="10252"/>
          <a:stretch/>
        </p:blipFill>
        <p:spPr>
          <a:xfrm>
            <a:off x="7310582" y="503236"/>
            <a:ext cx="4881418" cy="6216991"/>
          </a:xfrm>
          <a:prstGeom prst="rect">
            <a:avLst/>
          </a:prstGeom>
        </p:spPr>
      </p:pic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DA1EF902-C33D-CE90-DEC5-A303B6DB44B2}"/>
              </a:ext>
            </a:extLst>
          </p:cNvPr>
          <p:cNvSpPr/>
          <p:nvPr/>
        </p:nvSpPr>
        <p:spPr bwMode="auto">
          <a:xfrm>
            <a:off x="6096000" y="2954225"/>
            <a:ext cx="1214582" cy="795279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3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8D61B-2915-AF5A-AFB8-D3B46288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5634A9-CA8D-9DFF-39D0-AB6D83C27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A7710D-A3CC-243D-85F2-F24D4CB92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0" t="9328" r="1"/>
          <a:stretch/>
        </p:blipFill>
        <p:spPr>
          <a:xfrm>
            <a:off x="0" y="0"/>
            <a:ext cx="12328071" cy="69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96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F48B5-5438-7D22-B633-38D517EE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0B04C-7573-64D4-96E4-BE6126F2B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27E356-139F-71E6-EDEE-752D6ED89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3922" r="4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DE96C-0832-B195-D9D2-7ED9B09E62BD}"/>
              </a:ext>
            </a:extLst>
          </p:cNvPr>
          <p:cNvSpPr/>
          <p:nvPr/>
        </p:nvSpPr>
        <p:spPr>
          <a:xfrm>
            <a:off x="9639299" y="1460500"/>
            <a:ext cx="2247901" cy="1788886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94F92-DE18-1987-80B1-9B17D3D1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CF1DB9-717E-9D0E-89A3-E8242BBC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B3A97D-97ED-1703-870C-3F727A6B8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" t="10000"/>
          <a:stretch/>
        </p:blipFill>
        <p:spPr>
          <a:xfrm>
            <a:off x="0" y="0"/>
            <a:ext cx="12192000" cy="69554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A74B9A-D5F1-8DAF-F248-317B5E026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57" t="9663" r="23600" b="130"/>
          <a:stretch/>
        </p:blipFill>
        <p:spPr>
          <a:xfrm>
            <a:off x="2188029" y="5972"/>
            <a:ext cx="7200900" cy="69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0C4BF-CCE2-5FE1-B019-5BB874393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A989CD-9214-8575-A70A-0F4C13A42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5FA868-422B-2952-2F4E-4A1761940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" t="10000"/>
          <a:stretch/>
        </p:blipFill>
        <p:spPr>
          <a:xfrm>
            <a:off x="103414" y="0"/>
            <a:ext cx="11985171" cy="69110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1D3FE4-F1AD-8EE9-F25B-1B17BDE4D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" t="10000"/>
          <a:stretch/>
        </p:blipFill>
        <p:spPr>
          <a:xfrm>
            <a:off x="-2" y="503236"/>
            <a:ext cx="12192001" cy="6354764"/>
          </a:xfrm>
          <a:prstGeom prst="rect">
            <a:avLst/>
          </a:prstGeom>
        </p:spPr>
      </p:pic>
      <p:sp>
        <p:nvSpPr>
          <p:cNvPr id="6" name="Открывающая фигурная скобка 5">
            <a:extLst>
              <a:ext uri="{FF2B5EF4-FFF2-40B4-BE49-F238E27FC236}">
                <a16:creationId xmlns:a16="http://schemas.microsoft.com/office/drawing/2014/main" id="{D360A4D2-69E6-1740-C75C-D8DD8AE76ECD}"/>
              </a:ext>
            </a:extLst>
          </p:cNvPr>
          <p:cNvSpPr/>
          <p:nvPr/>
        </p:nvSpPr>
        <p:spPr bwMode="auto">
          <a:xfrm>
            <a:off x="609600" y="1676400"/>
            <a:ext cx="517071" cy="1246414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Открывающая фигурная скобка 6">
            <a:extLst>
              <a:ext uri="{FF2B5EF4-FFF2-40B4-BE49-F238E27FC236}">
                <a16:creationId xmlns:a16="http://schemas.microsoft.com/office/drawing/2014/main" id="{DDF06A2B-F380-9640-CE14-6A59707F3035}"/>
              </a:ext>
            </a:extLst>
          </p:cNvPr>
          <p:cNvSpPr/>
          <p:nvPr/>
        </p:nvSpPr>
        <p:spPr bwMode="auto">
          <a:xfrm>
            <a:off x="582385" y="5611586"/>
            <a:ext cx="517071" cy="1246414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Стрелка влево 7">
            <a:extLst>
              <a:ext uri="{FF2B5EF4-FFF2-40B4-BE49-F238E27FC236}">
                <a16:creationId xmlns:a16="http://schemas.microsoft.com/office/drawing/2014/main" id="{D69B4FEC-9305-B633-042A-B40CD37555DA}"/>
              </a:ext>
            </a:extLst>
          </p:cNvPr>
          <p:cNvSpPr/>
          <p:nvPr/>
        </p:nvSpPr>
        <p:spPr bwMode="auto">
          <a:xfrm>
            <a:off x="5742214" y="1676400"/>
            <a:ext cx="865414" cy="283029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9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C8D38-BBE8-C6E1-EF30-0FDD39EA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82A01D-FF9C-990A-24FD-44FD9352F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15CF46-1466-9AF2-FFBE-806086D98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3922" r="-350"/>
          <a:stretch/>
        </p:blipFill>
        <p:spPr>
          <a:xfrm>
            <a:off x="-300039" y="0"/>
            <a:ext cx="12792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92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37747-9A63-1258-6744-D135E6DB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F86499-0A83-EAB0-C0A7-5D27E7F9F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6D0880-7BFA-A1B9-8829-6FE8CEDC8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" t="11008"/>
          <a:stretch/>
        </p:blipFill>
        <p:spPr>
          <a:xfrm>
            <a:off x="0" y="-15196"/>
            <a:ext cx="12311743" cy="6857365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4B3C2C94-857F-75B4-DB99-34955E7B1859}"/>
              </a:ext>
            </a:extLst>
          </p:cNvPr>
          <p:cNvSpPr/>
          <p:nvPr/>
        </p:nvSpPr>
        <p:spPr>
          <a:xfrm>
            <a:off x="1012474" y="3233422"/>
            <a:ext cx="4408611" cy="1469207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1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AB2C3-1058-8600-7E9A-114C1FAF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FAFB2F-6EDC-9C55-067D-B7C6D26A4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2AEE94-C6AA-E0BE-6C14-C2CB036EF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8" r="-140"/>
          <a:stretch/>
        </p:blipFill>
        <p:spPr>
          <a:xfrm>
            <a:off x="0" y="0"/>
            <a:ext cx="12192000" cy="6899563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BDF6C815-81AA-B249-ED1E-3784CC38CFDD}"/>
              </a:ext>
            </a:extLst>
          </p:cNvPr>
          <p:cNvSpPr/>
          <p:nvPr/>
        </p:nvSpPr>
        <p:spPr>
          <a:xfrm>
            <a:off x="6858102" y="1"/>
            <a:ext cx="5333898" cy="503236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642F97-AC80-FD4A-8542-40ABA5C27AEB}"/>
              </a:ext>
            </a:extLst>
          </p:cNvPr>
          <p:cNvSpPr/>
          <p:nvPr/>
        </p:nvSpPr>
        <p:spPr>
          <a:xfrm>
            <a:off x="9378095" y="549398"/>
            <a:ext cx="2411134" cy="6308601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4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F5919-70B5-74E2-DBCB-89C8683F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6D6C82-DDA1-DD6F-EADB-6D16931D5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FC4FE2-4958-4A6A-799C-4B8E11086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9328" r="490"/>
          <a:stretch/>
        </p:blipFill>
        <p:spPr>
          <a:xfrm>
            <a:off x="0" y="0"/>
            <a:ext cx="12192000" cy="694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7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6DF7E-C345-3EB3-3B90-3CB76825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852ED7-23E5-5017-F5DC-31E34B179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AC7196-D905-1F9D-F4AC-9C851BC49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4" r="-140"/>
          <a:stretch/>
        </p:blipFill>
        <p:spPr>
          <a:xfrm>
            <a:off x="-198348" y="0"/>
            <a:ext cx="12510091" cy="70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40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5A8FF74-685C-0AD1-86FE-C0B5842AD907}"/>
              </a:ext>
            </a:extLst>
          </p:cNvPr>
          <p:cNvSpPr txBox="1">
            <a:spLocks/>
          </p:cNvSpPr>
          <p:nvPr/>
        </p:nvSpPr>
        <p:spPr>
          <a:xfrm>
            <a:off x="567598" y="340745"/>
            <a:ext cx="84910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ts val="9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UZ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4714A49-E598-7057-F4EA-FFF736814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617056"/>
            <a:ext cx="10868498" cy="1163127"/>
          </a:xfrm>
        </p:spPr>
        <p:txBody>
          <a:bodyPr/>
          <a:lstStyle/>
          <a:p>
            <a:r>
              <a:rPr lang="en" sz="3200" b="1" dirty="0" err="1">
                <a:solidFill>
                  <a:srgbClr val="000080"/>
                </a:solidFill>
                <a:latin typeface="+mn-lt"/>
              </a:rPr>
              <a:t>Ilmiy</a:t>
            </a:r>
            <a:r>
              <a:rPr lang="en" sz="3200" b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en" sz="3200" b="1" dirty="0" err="1">
                <a:solidFill>
                  <a:srgbClr val="000080"/>
                </a:solidFill>
                <a:latin typeface="+mn-lt"/>
              </a:rPr>
              <a:t>ma'lumotlarni</a:t>
            </a:r>
            <a:r>
              <a:rPr lang="en" sz="3200" b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en" sz="3200" b="1" dirty="0" err="1">
                <a:solidFill>
                  <a:srgbClr val="000080"/>
                </a:solidFill>
                <a:latin typeface="+mn-lt"/>
              </a:rPr>
              <a:t>qidirish</a:t>
            </a:r>
            <a:r>
              <a:rPr lang="en" sz="3200" b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en" sz="3200" b="1" dirty="0" err="1">
                <a:solidFill>
                  <a:srgbClr val="000080"/>
                </a:solidFill>
                <a:latin typeface="+mn-lt"/>
              </a:rPr>
              <a:t>va</a:t>
            </a:r>
            <a:r>
              <a:rPr lang="en" sz="3200" b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en" sz="3200" b="1" dirty="0" err="1">
                <a:solidFill>
                  <a:srgbClr val="000080"/>
                </a:solidFill>
                <a:latin typeface="+mn-lt"/>
              </a:rPr>
              <a:t>tahlil</a:t>
            </a:r>
            <a:r>
              <a:rPr lang="en" sz="3200" b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en" sz="3200" b="1" dirty="0" err="1">
                <a:solidFill>
                  <a:srgbClr val="000080"/>
                </a:solidFill>
                <a:latin typeface="+mn-lt"/>
              </a:rPr>
              <a:t>qilishning</a:t>
            </a:r>
            <a:r>
              <a:rPr lang="en" sz="3200" b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en" sz="3200" b="1" dirty="0" err="1">
                <a:solidFill>
                  <a:srgbClr val="000080"/>
                </a:solidFill>
                <a:latin typeface="+mn-lt"/>
              </a:rPr>
              <a:t>zamonaviy</a:t>
            </a:r>
            <a:r>
              <a:rPr lang="en" sz="3200" b="1" dirty="0">
                <a:solidFill>
                  <a:srgbClr val="000080"/>
                </a:solidFill>
                <a:latin typeface="+mn-lt"/>
              </a:rPr>
              <a:t> </a:t>
            </a:r>
            <a:r>
              <a:rPr lang="en" sz="3200" b="1" dirty="0" err="1">
                <a:solidFill>
                  <a:srgbClr val="000080"/>
                </a:solidFill>
                <a:latin typeface="+mn-lt"/>
              </a:rPr>
              <a:t>usullari</a:t>
            </a:r>
            <a:r>
              <a:rPr lang="en" sz="3200" b="1" dirty="0">
                <a:solidFill>
                  <a:srgbClr val="000080"/>
                </a:solidFill>
                <a:latin typeface="+mn-lt"/>
              </a:rPr>
              <a:t> </a:t>
            </a:r>
            <a:br>
              <a:rPr lang="ru-RU" sz="3200" b="1" dirty="0">
                <a:solidFill>
                  <a:srgbClr val="000080"/>
                </a:solidFill>
                <a:latin typeface="+mn-lt"/>
              </a:rPr>
            </a:br>
            <a:endParaRPr lang="ru-UZ" sz="3200" dirty="0"/>
          </a:p>
        </p:txBody>
      </p:sp>
      <p:pic>
        <p:nvPicPr>
          <p:cNvPr id="1026" name="Picture 2" descr="Наши новости - Информационные технологии">
            <a:extLst>
              <a:ext uri="{FF2B5EF4-FFF2-40B4-BE49-F238E27FC236}">
                <a16:creationId xmlns:a16="http://schemas.microsoft.com/office/drawing/2014/main" id="{EA6E95E4-0C2E-F857-586E-F1B92F08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15" y="4241011"/>
            <a:ext cx="4063687" cy="245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B8230EB1-B3BE-E0B9-EC2B-71A07FA7D50A}"/>
              </a:ext>
            </a:extLst>
          </p:cNvPr>
          <p:cNvSpPr txBox="1">
            <a:spLocks/>
          </p:cNvSpPr>
          <p:nvPr/>
        </p:nvSpPr>
        <p:spPr>
          <a:xfrm>
            <a:off x="617940" y="1942619"/>
            <a:ext cx="11144426" cy="4231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Kursning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maqsadlari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Ilmiy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ma'lumotlarni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qidirish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tahlil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qilishning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zamonaviy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usullarini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o'rgatish</a:t>
            </a: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/>
              </a:rPr>
              <a:t>Naukometriya</a:t>
            </a:r>
            <a:r>
              <a:rPr lang="ru-RU" sz="24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asoslarini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ilmiy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jurnalni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tanlashni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o'rgatish</a:t>
            </a: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Ilmiy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maqolalar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chop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etish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orqali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xalqaro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standartlarni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joriy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etish</a:t>
            </a:r>
            <a:endParaRPr lang="en"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en"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e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Kurs</a:t>
            </a:r>
            <a:r>
              <a:rPr lang="e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davomiyligi</a:t>
            </a:r>
            <a:r>
              <a:rPr lang="e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2-4 </a:t>
            </a:r>
            <a:r>
              <a:rPr lang="e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hafta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1C26BC-076D-BACC-483A-AA0E36833721}"/>
              </a:ext>
            </a:extLst>
          </p:cNvPr>
          <p:cNvSpPr txBox="1"/>
          <p:nvPr/>
        </p:nvSpPr>
        <p:spPr>
          <a:xfrm>
            <a:off x="1153551" y="43750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UZ" dirty="0"/>
          </a:p>
        </p:txBody>
      </p:sp>
    </p:spTree>
    <p:extLst>
      <p:ext uri="{BB962C8B-B14F-4D97-AF65-F5344CB8AC3E}">
        <p14:creationId xmlns:p14="http://schemas.microsoft.com/office/powerpoint/2010/main" val="3991770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6F36F-CBBF-959F-C851-729680590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1CA5E1-8ACE-1A43-E16D-9A780301D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A0F17-C314-CE0C-9D11-6DD3C2609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7059" r="490"/>
          <a:stretch/>
        </p:blipFill>
        <p:spPr>
          <a:xfrm>
            <a:off x="1" y="43543"/>
            <a:ext cx="12192000" cy="68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7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EA3A-C4EA-D118-DE54-0561AB67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3B0A8D-DDB4-CE35-EB20-AD2F413D2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AEC970-87AB-941C-FB04-996E0FCEA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t="10336"/>
          <a:stretch/>
        </p:blipFill>
        <p:spPr>
          <a:xfrm>
            <a:off x="0" y="0"/>
            <a:ext cx="12192000" cy="69000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8ABCEA-B528-7436-6133-2DEA04C46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" t="9664"/>
          <a:stretch/>
        </p:blipFill>
        <p:spPr>
          <a:xfrm>
            <a:off x="0" y="0"/>
            <a:ext cx="12192000" cy="696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09FC6-8E25-DC2A-B346-62CB99ED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E0B094-D53E-F82D-B13F-9836A914A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5DAB76-1958-14C0-6E1D-E814EC0FB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0" t="21349"/>
          <a:stretch/>
        </p:blipFill>
        <p:spPr>
          <a:xfrm>
            <a:off x="-1" y="89578"/>
            <a:ext cx="12360729" cy="6894569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8036EC52-0BAB-709E-5941-6FCAC2919478}"/>
              </a:ext>
            </a:extLst>
          </p:cNvPr>
          <p:cNvSpPr/>
          <p:nvPr/>
        </p:nvSpPr>
        <p:spPr>
          <a:xfrm>
            <a:off x="840380" y="4655645"/>
            <a:ext cx="5255619" cy="994041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51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62C05-A3B4-4226-6CFF-2BBA36DC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ABBC91-A362-2E90-89F2-2AA13C4BA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4A34CD-77B2-DB45-8609-BE893191B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" t="10336"/>
          <a:stretch/>
        </p:blipFill>
        <p:spPr>
          <a:xfrm>
            <a:off x="0" y="0"/>
            <a:ext cx="12192000" cy="69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3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0FA97-E16D-13CD-664C-43581E205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2CF205-A4DC-0581-EF0D-FB56AF44C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01B141-3F48-CE07-70F3-3A4AEE165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" t="10000"/>
          <a:stretch/>
        </p:blipFill>
        <p:spPr>
          <a:xfrm>
            <a:off x="0" y="-1"/>
            <a:ext cx="12192000" cy="69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62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B9843-A682-2C5E-295A-66BC45277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7D9B83-AAF5-C93C-BB91-F2CE3C87F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D0E806-2936-092A-47F4-07C3653B4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" t="9329" r="1454" b="1311"/>
          <a:stretch/>
        </p:blipFill>
        <p:spPr>
          <a:xfrm>
            <a:off x="0" y="0"/>
            <a:ext cx="12192000" cy="6924498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F3115FCC-21A5-84B7-5E39-94B795EADE28}"/>
              </a:ext>
            </a:extLst>
          </p:cNvPr>
          <p:cNvSpPr/>
          <p:nvPr/>
        </p:nvSpPr>
        <p:spPr>
          <a:xfrm>
            <a:off x="8294914" y="43034"/>
            <a:ext cx="2155372" cy="127882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88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E66EF-3765-E1B5-C53A-482A4162E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98B8D-18DE-EE97-B0B6-B90620E3B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5BD364-8FB2-4000-A142-329A26895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42" t="13920" r="18768" b="25087"/>
          <a:stretch/>
        </p:blipFill>
        <p:spPr>
          <a:xfrm>
            <a:off x="1057021" y="0"/>
            <a:ext cx="10525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16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4986B-8C0A-589F-53E9-925D6B57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7D1C64-E157-70F4-F67D-2D9CB0728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99A05C-194B-09F2-889B-FAEB51C71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" t="9664"/>
          <a:stretch/>
        </p:blipFill>
        <p:spPr>
          <a:xfrm>
            <a:off x="0" y="0"/>
            <a:ext cx="12192000" cy="70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31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2939C-0384-011A-1082-E63823A30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89CBB6-46D0-7937-2A94-88188481A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41EA2D-C75C-8698-C236-83F59C2C6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" t="9664"/>
          <a:stretch/>
        </p:blipFill>
        <p:spPr>
          <a:xfrm>
            <a:off x="-1" y="0"/>
            <a:ext cx="12360729" cy="70330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89658D-8EED-7F99-6E6B-27D7EF7AC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" t="9664" r="-1"/>
          <a:stretch/>
        </p:blipFill>
        <p:spPr>
          <a:xfrm>
            <a:off x="0" y="115432"/>
            <a:ext cx="12360728" cy="70033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BF33A0-4C37-CACF-2A28-A5B5EB0217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" t="9664"/>
          <a:stretch/>
        </p:blipFill>
        <p:spPr>
          <a:xfrm>
            <a:off x="-2" y="7885"/>
            <a:ext cx="12360728" cy="703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CD2D4-25AB-A870-120F-9FD685A98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0766A5-B815-054C-BAE9-26B150F7B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D6245D-563F-F83B-7D60-93C439C19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" t="9664"/>
          <a:stretch/>
        </p:blipFill>
        <p:spPr>
          <a:xfrm>
            <a:off x="0" y="0"/>
            <a:ext cx="12336374" cy="70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36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890" y="1887887"/>
            <a:ext cx="10062167" cy="3082226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EBSCOhost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ma’lumotlar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bazalarida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ishlash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Iqtisodiy</a:t>
            </a:r>
            <a:r>
              <a:rPr lang="e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ma'lumotlar</a:t>
            </a:r>
            <a:r>
              <a:rPr lang="e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bazalari</a:t>
            </a:r>
            <a:b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F0F44F-A048-630B-99D0-7FD717928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19"/>
            <a:ext cx="2104047" cy="11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46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F9A6D-19FC-881A-E238-9EDC6F38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8A4E1A-C78B-377E-5732-009E8851D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711622-38FA-5601-6F3A-90B487114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" t="9328"/>
          <a:stretch/>
        </p:blipFill>
        <p:spPr>
          <a:xfrm>
            <a:off x="1" y="0"/>
            <a:ext cx="12191999" cy="6962861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2D76D833-AB9A-F967-09CB-F6936C09AAB4}"/>
              </a:ext>
            </a:extLst>
          </p:cNvPr>
          <p:cNvSpPr/>
          <p:nvPr/>
        </p:nvSpPr>
        <p:spPr>
          <a:xfrm>
            <a:off x="1453243" y="2955471"/>
            <a:ext cx="1812471" cy="4735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6A1A73-1E2D-6611-B1F3-E5A07EC2363D}"/>
              </a:ext>
            </a:extLst>
          </p:cNvPr>
          <p:cNvSpPr/>
          <p:nvPr/>
        </p:nvSpPr>
        <p:spPr>
          <a:xfrm>
            <a:off x="10081683" y="1439635"/>
            <a:ext cx="1812471" cy="47353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id="{D6260C37-5311-E7C5-B063-2E51C184084D}"/>
              </a:ext>
            </a:extLst>
          </p:cNvPr>
          <p:cNvSpPr/>
          <p:nvPr/>
        </p:nvSpPr>
        <p:spPr bwMode="auto">
          <a:xfrm rot="19943526">
            <a:off x="8813889" y="2052170"/>
            <a:ext cx="1251714" cy="535541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A9D94-A159-3673-B0DC-3265C6B8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B23D12-8F77-62A0-09F9-D78B0FDE5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055E36-8B0F-3A17-A9F5-3F5BEEB63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" t="10000"/>
          <a:stretch/>
        </p:blipFill>
        <p:spPr>
          <a:xfrm>
            <a:off x="0" y="-1"/>
            <a:ext cx="12192000" cy="69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43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EAA2D-BBE4-4A82-6C0A-4481751D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2B290C-B47E-AFA6-9D0B-B0DFD82D2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DE30AA-9221-79BA-4B5D-C2319770E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" t="10672"/>
          <a:stretch/>
        </p:blipFill>
        <p:spPr>
          <a:xfrm>
            <a:off x="0" y="123942"/>
            <a:ext cx="11968843" cy="67340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217E1A-9848-B5AF-B17D-96F28E126829}"/>
              </a:ext>
            </a:extLst>
          </p:cNvPr>
          <p:cNvSpPr/>
          <p:nvPr/>
        </p:nvSpPr>
        <p:spPr>
          <a:xfrm>
            <a:off x="1052654" y="1607742"/>
            <a:ext cx="1739532" cy="609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43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D6C2E-A7B6-7CB7-D8E1-E0C4525C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85897E-0ADD-20C4-AD94-EF0148F43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BEBA8-32ED-09DA-A1FF-3E6E3DC7A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2" t="8571" b="1"/>
          <a:stretch/>
        </p:blipFill>
        <p:spPr>
          <a:xfrm>
            <a:off x="0" y="-66593"/>
            <a:ext cx="12192000" cy="6991186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FBD93635-B6BC-7C33-8296-D682820CE0A0}"/>
              </a:ext>
            </a:extLst>
          </p:cNvPr>
          <p:cNvSpPr/>
          <p:nvPr/>
        </p:nvSpPr>
        <p:spPr>
          <a:xfrm>
            <a:off x="7290168" y="39771"/>
            <a:ext cx="4901831" cy="46346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1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C099-FF09-D25C-4DF2-B13C580F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6D0EB7-B2F8-21CA-4E6F-F12B3303E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4F190A-3437-B0DE-D42F-62F062A64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" t="9664"/>
          <a:stretch/>
        </p:blipFill>
        <p:spPr>
          <a:xfrm>
            <a:off x="0" y="85725"/>
            <a:ext cx="12034157" cy="702573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DF1498CB-2BDD-06BE-F352-E3A86455DCC4}"/>
              </a:ext>
            </a:extLst>
          </p:cNvPr>
          <p:cNvSpPr/>
          <p:nvPr/>
        </p:nvSpPr>
        <p:spPr>
          <a:xfrm>
            <a:off x="1115247" y="2505075"/>
            <a:ext cx="2134139" cy="4667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38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E99B3-81C2-C1BF-45CC-9F0FB87C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20064B-8FCA-0EC8-084B-C37CC9A1C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97B77B-EAF5-43D9-6858-F34D1CEFD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" t="10336" r="490"/>
          <a:stretch/>
        </p:blipFill>
        <p:spPr>
          <a:xfrm>
            <a:off x="0" y="0"/>
            <a:ext cx="12192000" cy="7024223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ED7F4903-630B-DB96-E0ED-E4922ABF18E5}"/>
              </a:ext>
            </a:extLst>
          </p:cNvPr>
          <p:cNvSpPr/>
          <p:nvPr/>
        </p:nvSpPr>
        <p:spPr>
          <a:xfrm>
            <a:off x="1110343" y="2124075"/>
            <a:ext cx="1632857" cy="466725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50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1FD81-3244-01CE-A7F1-3A4B32F1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FA2776-C4A9-08A3-A465-ADB554245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4D8C65-529B-2178-5DE2-0D000BB6B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" t="13922"/>
          <a:stretch/>
        </p:blipFill>
        <p:spPr>
          <a:xfrm>
            <a:off x="-286759" y="85725"/>
            <a:ext cx="12478759" cy="6794335"/>
          </a:xfrm>
          <a:prstGeom prst="rect">
            <a:avLst/>
          </a:prstGeom>
        </p:spPr>
      </p:pic>
      <p:sp>
        <p:nvSpPr>
          <p:cNvPr id="7" name="Стрелка вправо 6">
            <a:extLst>
              <a:ext uri="{FF2B5EF4-FFF2-40B4-BE49-F238E27FC236}">
                <a16:creationId xmlns:a16="http://schemas.microsoft.com/office/drawing/2014/main" id="{EEE8AC9F-E258-43F3-E2BE-D61DBE005F68}"/>
              </a:ext>
            </a:extLst>
          </p:cNvPr>
          <p:cNvSpPr/>
          <p:nvPr/>
        </p:nvSpPr>
        <p:spPr bwMode="auto">
          <a:xfrm>
            <a:off x="-130629" y="1045028"/>
            <a:ext cx="1107622" cy="500743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Стрелка влево 7">
            <a:extLst>
              <a:ext uri="{FF2B5EF4-FFF2-40B4-BE49-F238E27FC236}">
                <a16:creationId xmlns:a16="http://schemas.microsoft.com/office/drawing/2014/main" id="{DE18EF88-843C-CBA4-330F-4A30332557E2}"/>
              </a:ext>
            </a:extLst>
          </p:cNvPr>
          <p:cNvSpPr/>
          <p:nvPr/>
        </p:nvSpPr>
        <p:spPr bwMode="auto">
          <a:xfrm>
            <a:off x="5361214" y="1028700"/>
            <a:ext cx="1382486" cy="517071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B7C2F2-3CAC-2179-57D8-79DCCEB93CEA}"/>
              </a:ext>
            </a:extLst>
          </p:cNvPr>
          <p:cNvSpPr/>
          <p:nvPr/>
        </p:nvSpPr>
        <p:spPr>
          <a:xfrm>
            <a:off x="609600" y="1790700"/>
            <a:ext cx="7358743" cy="4953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3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2239E-98F2-095A-BF5F-65DD42774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D598DB-0F45-D20C-B3F1-2071CF4A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9B196C-A0E7-13E8-B54A-5500909BC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1" t="13922"/>
          <a:stretch/>
        </p:blipFill>
        <p:spPr>
          <a:xfrm>
            <a:off x="-1" y="-1"/>
            <a:ext cx="12514839" cy="7053944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B96A09C4-F783-CDCC-3E69-81F963C61B54}"/>
              </a:ext>
            </a:extLst>
          </p:cNvPr>
          <p:cNvSpPr/>
          <p:nvPr/>
        </p:nvSpPr>
        <p:spPr>
          <a:xfrm>
            <a:off x="7298872" y="2786743"/>
            <a:ext cx="2171700" cy="42672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521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1F0A8-047A-020B-DA96-32C83798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1B987A-D472-1C24-0D01-92EF11FAC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3DF720-D5AA-BA4E-81A1-C75174E27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9664"/>
          <a:stretch/>
        </p:blipFill>
        <p:spPr>
          <a:xfrm>
            <a:off x="0" y="0"/>
            <a:ext cx="12192000" cy="7509397"/>
          </a:xfrm>
          <a:prstGeom prst="rect">
            <a:avLst/>
          </a:prstGeom>
        </p:spPr>
      </p:pic>
      <p:sp>
        <p:nvSpPr>
          <p:cNvPr id="5" name="Стрелка влево 4">
            <a:extLst>
              <a:ext uri="{FF2B5EF4-FFF2-40B4-BE49-F238E27FC236}">
                <a16:creationId xmlns:a16="http://schemas.microsoft.com/office/drawing/2014/main" id="{F9C4E710-90E2-13B1-9D57-64BCC42AB32C}"/>
              </a:ext>
            </a:extLst>
          </p:cNvPr>
          <p:cNvSpPr/>
          <p:nvPr/>
        </p:nvSpPr>
        <p:spPr bwMode="auto">
          <a:xfrm>
            <a:off x="3543300" y="2329543"/>
            <a:ext cx="1583871" cy="522514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908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7C78E-C1A3-2308-8795-39C9C2D4E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F9E7A8-1F2F-0D6E-7E8A-3371F7A9F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C97BCB-C468-A028-649D-B55AE1BE1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2" t="10000" r="8084" b="397"/>
          <a:stretch/>
        </p:blipFill>
        <p:spPr>
          <a:xfrm>
            <a:off x="176893" y="0"/>
            <a:ext cx="11838214" cy="7053943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EA86FA1F-1BDA-29DC-5B14-B300F90D58F0}"/>
              </a:ext>
            </a:extLst>
          </p:cNvPr>
          <p:cNvSpPr/>
          <p:nvPr/>
        </p:nvSpPr>
        <p:spPr>
          <a:xfrm>
            <a:off x="1257300" y="4403271"/>
            <a:ext cx="6662057" cy="2103894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8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A5324A7-18AA-4B37-B518-27CC2309D76A}"/>
              </a:ext>
            </a:extLst>
          </p:cNvPr>
          <p:cNvSpPr txBox="1">
            <a:spLocks/>
          </p:cNvSpPr>
          <p:nvPr/>
        </p:nvSpPr>
        <p:spPr>
          <a:xfrm>
            <a:off x="1995487" y="946485"/>
            <a:ext cx="8447923" cy="10331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altLang="en-US" sz="2400" b="1" dirty="0">
                <a:solidFill>
                  <a:srgbClr val="002F56"/>
                </a:solidFill>
              </a:rPr>
              <a:t>EBSCO </a:t>
            </a:r>
            <a:r>
              <a:rPr lang="en-US" altLang="en-US" sz="2400" b="1" dirty="0" err="1">
                <a:solidFill>
                  <a:srgbClr val="002F56"/>
                </a:solidFill>
              </a:rPr>
              <a:t>haqida</a:t>
            </a:r>
            <a:br>
              <a:rPr lang="en-US" altLang="en-US" sz="2400" b="1" dirty="0">
                <a:solidFill>
                  <a:srgbClr val="002F56"/>
                </a:solidFill>
              </a:rPr>
            </a:br>
            <a:r>
              <a:rPr lang="en-US" altLang="en-US" sz="2250" b="1" dirty="0" err="1">
                <a:solidFill>
                  <a:schemeClr val="accent2">
                    <a:lumMod val="50000"/>
                  </a:schemeClr>
                </a:solidFill>
              </a:rPr>
              <a:t>Mahsulotlar</a:t>
            </a:r>
            <a:r>
              <a:rPr lang="en-US" altLang="en-US" sz="225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250" b="1" dirty="0" err="1">
                <a:solidFill>
                  <a:schemeClr val="accent2">
                    <a:lumMod val="50000"/>
                  </a:schemeClr>
                </a:solidFill>
              </a:rPr>
              <a:t>va</a:t>
            </a:r>
            <a:r>
              <a:rPr lang="en-US" altLang="en-US" sz="225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250" b="1" dirty="0" err="1">
                <a:solidFill>
                  <a:schemeClr val="accent2">
                    <a:lumMod val="50000"/>
                  </a:schemeClr>
                </a:solidFill>
              </a:rPr>
              <a:t>xizmatlar</a:t>
            </a:r>
            <a:endParaRPr lang="en-US" sz="22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3123" name="Content Placeholder 2">
            <a:extLst>
              <a:ext uri="{FF2B5EF4-FFF2-40B4-BE49-F238E27FC236}">
                <a16:creationId xmlns:a16="http://schemas.microsoft.com/office/drawing/2014/main" id="{611BA0DD-4971-48BF-8DEF-9D450383E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8" y="1979614"/>
            <a:ext cx="374491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110000"/>
              </a:lnSpc>
              <a:spcBef>
                <a:spcPts val="675"/>
              </a:spcBef>
              <a:buFont typeface="Arial" panose="020B0604020202020204" pitchFamily="34" charset="0"/>
              <a:buChar char="•"/>
              <a:defRPr sz="21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85800" indent="-228600" defTabSz="685800">
              <a:lnSpc>
                <a:spcPct val="110000"/>
              </a:lnSpc>
              <a:spcBef>
                <a:spcPts val="675"/>
              </a:spcBef>
              <a:buFont typeface="Arial" panose="020B0604020202020204" pitchFamily="34" charset="0"/>
              <a:buChar char="−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lnSpc>
                <a:spcPct val="110000"/>
              </a:lnSpc>
              <a:spcBef>
                <a:spcPts val="675"/>
              </a:spcBef>
              <a:buFont typeface="Arial" panose="020B0604020202020204" pitchFamily="34" charset="0"/>
              <a:buChar char="•"/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lnSpc>
                <a:spcPct val="110000"/>
              </a:lnSpc>
              <a:spcBef>
                <a:spcPts val="675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lnSpc>
                <a:spcPct val="110000"/>
              </a:lnSpc>
              <a:spcBef>
                <a:spcPts val="675"/>
              </a:spcBef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defTabSz="685800" fontAlgn="base">
              <a:lnSpc>
                <a:spcPct val="110000"/>
              </a:lnSpc>
              <a:spcBef>
                <a:spcPts val="6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defTabSz="685800" fontAlgn="base">
              <a:lnSpc>
                <a:spcPct val="110000"/>
              </a:lnSpc>
              <a:spcBef>
                <a:spcPts val="6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defTabSz="685800" fontAlgn="base">
              <a:lnSpc>
                <a:spcPct val="110000"/>
              </a:lnSpc>
              <a:spcBef>
                <a:spcPts val="6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defTabSz="685800" fontAlgn="base">
              <a:lnSpc>
                <a:spcPct val="110000"/>
              </a:lnSpc>
              <a:spcBef>
                <a:spcPts val="6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s-ES" altLang="en-US" dirty="0">
                <a:solidFill>
                  <a:schemeClr val="accent2">
                    <a:lumMod val="50000"/>
                  </a:schemeClr>
                </a:solidFill>
              </a:rPr>
              <a:t>EBSCO dunyodagi etakchi agregator hisoblanadi</a:t>
            </a:r>
          </a:p>
          <a:p>
            <a:pPr>
              <a:buNone/>
            </a:pPr>
            <a:r>
              <a:rPr lang="en-US" altLang="en-US" sz="2700" b="1" dirty="0">
                <a:solidFill>
                  <a:srgbClr val="0069C0"/>
                </a:solidFill>
              </a:rPr>
              <a:t>ENG YUQORI SIFATLI VA ISHONCHLI AXBOROT</a:t>
            </a:r>
            <a:endParaRPr lang="uz-Cyrl-UZ" altLang="en-US" sz="2700" b="1" dirty="0">
              <a:solidFill>
                <a:srgbClr val="0069C0"/>
              </a:solidFill>
            </a:endParaRPr>
          </a:p>
          <a:p>
            <a:pPr>
              <a:buNone/>
            </a:pP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</a:rPr>
              <a:t>Dunyo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</a:rPr>
              <a:t>bo'ylab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altLang="en-US" sz="2400" b="1" dirty="0">
                <a:solidFill>
                  <a:srgbClr val="0069C0"/>
                </a:solidFill>
              </a:rPr>
              <a:t>98 000 </a:t>
            </a:r>
            <a:r>
              <a:rPr lang="en-US" altLang="en-US" sz="2400" b="1" dirty="0" err="1">
                <a:solidFill>
                  <a:srgbClr val="0069C0"/>
                </a:solidFill>
              </a:rPr>
              <a:t>nashriyot</a:t>
            </a:r>
            <a:r>
              <a:rPr lang="en-US" altLang="en-US" sz="2400" b="1" dirty="0">
                <a:solidFill>
                  <a:srgbClr val="0069C0"/>
                </a:solidFill>
              </a:rPr>
              <a:t> </a:t>
            </a:r>
            <a:r>
              <a:rPr lang="en-US" altLang="en-US" sz="2400" b="1" dirty="0" err="1">
                <a:solidFill>
                  <a:srgbClr val="0069C0"/>
                </a:solidFill>
              </a:rPr>
              <a:t>tashkilotlari</a:t>
            </a:r>
            <a:r>
              <a:rPr lang="ru-RU" altLang="en-US" sz="2400" b="1" dirty="0">
                <a:solidFill>
                  <a:srgbClr val="0069C0"/>
                </a:solidFill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</a:rPr>
              <a:t>bilan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</a:rPr>
              <a:t>hamkorlik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</a:rPr>
              <a:t>qiladi</a:t>
            </a:r>
            <a:endParaRPr lang="en-US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Content Placeholder 30">
            <a:extLst>
              <a:ext uri="{FF2B5EF4-FFF2-40B4-BE49-F238E27FC236}">
                <a16:creationId xmlns:a16="http://schemas.microsoft.com/office/drawing/2014/main" id="{C56018F0-977E-4F38-B535-CE550DF30AE1}"/>
              </a:ext>
            </a:extLst>
          </p:cNvPr>
          <p:cNvSpPr txBox="1">
            <a:spLocks/>
          </p:cNvSpPr>
          <p:nvPr/>
        </p:nvSpPr>
        <p:spPr>
          <a:xfrm>
            <a:off x="6188076" y="1539875"/>
            <a:ext cx="4551363" cy="2192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675"/>
              </a:spcBef>
              <a:buNone/>
              <a:defRPr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</a:rPr>
              <a:t>EBSCO 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</a:rPr>
              <a:t>resurslari</a:t>
            </a: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</a:rPr>
              <a:t>quyidagi</a:t>
            </a: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</a:rPr>
              <a:t>yo'nalishlardagi</a:t>
            </a: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</a:rPr>
              <a:t>tadqiqotlar</a:t>
            </a: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</a:rPr>
              <a:t>uchun</a:t>
            </a: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</a:rPr>
              <a:t>ishlatiladi</a:t>
            </a: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marL="171450" indent="-171450" defTabSz="685800">
              <a:spcBef>
                <a:spcPts val="675"/>
              </a:spcBef>
              <a:defRPr/>
            </a:pPr>
            <a:r>
              <a:rPr lang="en-US" altLang="en-US" sz="1350" b="1" dirty="0">
                <a:solidFill>
                  <a:srgbClr val="002F56"/>
                </a:solidFill>
              </a:rPr>
              <a:t>AKADEMIK SEKTOR</a:t>
            </a:r>
          </a:p>
          <a:p>
            <a:pPr marL="171450" indent="-171450" defTabSz="685800">
              <a:spcBef>
                <a:spcPts val="675"/>
              </a:spcBef>
              <a:defRPr/>
            </a:pPr>
            <a:r>
              <a:rPr lang="en-US" altLang="en-US" sz="1350" b="1" dirty="0">
                <a:solidFill>
                  <a:srgbClr val="002F56"/>
                </a:solidFill>
              </a:rPr>
              <a:t>KORPORATIV SEKTORI</a:t>
            </a:r>
          </a:p>
          <a:p>
            <a:pPr marL="171450" indent="-171450" defTabSz="685800">
              <a:spcBef>
                <a:spcPts val="675"/>
              </a:spcBef>
              <a:defRPr/>
            </a:pPr>
            <a:r>
              <a:rPr lang="en-US" altLang="en-US" sz="1350" b="1" dirty="0">
                <a:solidFill>
                  <a:srgbClr val="002F56"/>
                </a:solidFill>
              </a:rPr>
              <a:t>DAVLAT  SEKTORI (AXBOROT SOHASI , MUDOFAA, TA'LIM VA BOSHQA SOHALARDA)</a:t>
            </a:r>
          </a:p>
          <a:p>
            <a:pPr marL="171450" indent="-171450" defTabSz="685800">
              <a:spcBef>
                <a:spcPts val="675"/>
              </a:spcBef>
              <a:defRPr/>
            </a:pPr>
            <a:endParaRPr lang="en-US" altLang="en-US" sz="2400" dirty="0">
              <a:solidFill>
                <a:srgbClr val="454545"/>
              </a:solidFill>
            </a:endParaRPr>
          </a:p>
          <a:p>
            <a:pPr marL="171450" indent="-171450" defTabSz="685800">
              <a:spcBef>
                <a:spcPts val="675"/>
              </a:spcBef>
              <a:defRPr/>
            </a:pPr>
            <a:endParaRPr lang="en-US" sz="2400" dirty="0">
              <a:solidFill>
                <a:srgbClr val="454545"/>
              </a:solidFill>
            </a:endParaRPr>
          </a:p>
        </p:txBody>
      </p:sp>
      <p:grpSp>
        <p:nvGrpSpPr>
          <p:cNvPr id="133125" name="Group 7">
            <a:extLst>
              <a:ext uri="{FF2B5EF4-FFF2-40B4-BE49-F238E27FC236}">
                <a16:creationId xmlns:a16="http://schemas.microsoft.com/office/drawing/2014/main" id="{C649FD0C-01D4-4D97-B8D2-1A4BF3E655DF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5486400"/>
            <a:ext cx="1233488" cy="960438"/>
            <a:chOff x="7270679" y="751114"/>
            <a:chExt cx="1495768" cy="149576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01C7C6-33DB-414C-B7CC-1967EBD20E3F}"/>
                </a:ext>
              </a:extLst>
            </p:cNvPr>
            <p:cNvSpPr/>
            <p:nvPr/>
          </p:nvSpPr>
          <p:spPr>
            <a:xfrm>
              <a:off x="7270679" y="751114"/>
              <a:ext cx="1495768" cy="14957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pic>
          <p:nvPicPr>
            <p:cNvPr id="133142" name="Picture 9">
              <a:extLst>
                <a:ext uri="{FF2B5EF4-FFF2-40B4-BE49-F238E27FC236}">
                  <a16:creationId xmlns:a16="http://schemas.microsoft.com/office/drawing/2014/main" id="{55210CF5-7622-49CE-80E4-9623109F4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776" y="994125"/>
              <a:ext cx="993574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26" name="Group 10">
            <a:extLst>
              <a:ext uri="{FF2B5EF4-FFF2-40B4-BE49-F238E27FC236}">
                <a16:creationId xmlns:a16="http://schemas.microsoft.com/office/drawing/2014/main" id="{1FD30546-8A19-441E-B043-5ECBFC2FC2E9}"/>
              </a:ext>
            </a:extLst>
          </p:cNvPr>
          <p:cNvGrpSpPr>
            <a:grpSpLocks/>
          </p:cNvGrpSpPr>
          <p:nvPr/>
        </p:nvGrpSpPr>
        <p:grpSpPr bwMode="auto">
          <a:xfrm>
            <a:off x="6075364" y="5486400"/>
            <a:ext cx="1233487" cy="960438"/>
            <a:chOff x="7270679" y="4135094"/>
            <a:chExt cx="1495768" cy="149576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30E6123-6396-4728-9309-D906B5D75B17}"/>
                </a:ext>
              </a:extLst>
            </p:cNvPr>
            <p:cNvSpPr/>
            <p:nvPr/>
          </p:nvSpPr>
          <p:spPr>
            <a:xfrm>
              <a:off x="7270679" y="4135094"/>
              <a:ext cx="1495768" cy="14957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pic>
          <p:nvPicPr>
            <p:cNvPr id="133140" name="Picture 12">
              <a:extLst>
                <a:ext uri="{FF2B5EF4-FFF2-40B4-BE49-F238E27FC236}">
                  <a16:creationId xmlns:a16="http://schemas.microsoft.com/office/drawing/2014/main" id="{7B8FD950-DBB3-4A71-874B-011EC6FED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2662" y="4358286"/>
              <a:ext cx="993574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27" name="Group 13">
            <a:extLst>
              <a:ext uri="{FF2B5EF4-FFF2-40B4-BE49-F238E27FC236}">
                <a16:creationId xmlns:a16="http://schemas.microsoft.com/office/drawing/2014/main" id="{A8431E3A-462A-483E-9DAE-54F67D68837E}"/>
              </a:ext>
            </a:extLst>
          </p:cNvPr>
          <p:cNvGrpSpPr>
            <a:grpSpLocks/>
          </p:cNvGrpSpPr>
          <p:nvPr/>
        </p:nvGrpSpPr>
        <p:grpSpPr bwMode="auto">
          <a:xfrm>
            <a:off x="3041650" y="5486400"/>
            <a:ext cx="1233488" cy="960438"/>
            <a:chOff x="7270679" y="2381370"/>
            <a:chExt cx="1495768" cy="149576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27029F2-0B11-4751-8978-F26C3C3D7392}"/>
                </a:ext>
              </a:extLst>
            </p:cNvPr>
            <p:cNvSpPr/>
            <p:nvPr/>
          </p:nvSpPr>
          <p:spPr>
            <a:xfrm>
              <a:off x="7270679" y="2381370"/>
              <a:ext cx="1495768" cy="14957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pic>
          <p:nvPicPr>
            <p:cNvPr id="133138" name="Picture 15">
              <a:extLst>
                <a:ext uri="{FF2B5EF4-FFF2-40B4-BE49-F238E27FC236}">
                  <a16:creationId xmlns:a16="http://schemas.microsoft.com/office/drawing/2014/main" id="{59C33541-2B5A-4CFD-9BFB-68A3CB99C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776" y="2504838"/>
              <a:ext cx="993574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28" name="Group 16">
            <a:extLst>
              <a:ext uri="{FF2B5EF4-FFF2-40B4-BE49-F238E27FC236}">
                <a16:creationId xmlns:a16="http://schemas.microsoft.com/office/drawing/2014/main" id="{DB417DA5-8061-4194-BC9D-F06D1CD83522}"/>
              </a:ext>
            </a:extLst>
          </p:cNvPr>
          <p:cNvGrpSpPr>
            <a:grpSpLocks/>
          </p:cNvGrpSpPr>
          <p:nvPr/>
        </p:nvGrpSpPr>
        <p:grpSpPr bwMode="auto">
          <a:xfrm>
            <a:off x="4052889" y="5486400"/>
            <a:ext cx="1233487" cy="960438"/>
            <a:chOff x="5612603" y="2381370"/>
            <a:chExt cx="1495768" cy="149576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1D7182-A4CA-41E6-9BEE-E2A264D83865}"/>
                </a:ext>
              </a:extLst>
            </p:cNvPr>
            <p:cNvSpPr/>
            <p:nvPr/>
          </p:nvSpPr>
          <p:spPr>
            <a:xfrm>
              <a:off x="5612603" y="2381370"/>
              <a:ext cx="1495768" cy="14957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pic>
          <p:nvPicPr>
            <p:cNvPr id="133136" name="Picture 18">
              <a:extLst>
                <a:ext uri="{FF2B5EF4-FFF2-40B4-BE49-F238E27FC236}">
                  <a16:creationId xmlns:a16="http://schemas.microsoft.com/office/drawing/2014/main" id="{63A216FC-9BE4-43C1-877B-3FF4FCE52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489" y="2626334"/>
              <a:ext cx="993574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29" name="Group 19">
            <a:extLst>
              <a:ext uri="{FF2B5EF4-FFF2-40B4-BE49-F238E27FC236}">
                <a16:creationId xmlns:a16="http://schemas.microsoft.com/office/drawing/2014/main" id="{7C33C0B5-B739-4380-A560-87E67340E879}"/>
              </a:ext>
            </a:extLst>
          </p:cNvPr>
          <p:cNvGrpSpPr>
            <a:grpSpLocks/>
          </p:cNvGrpSpPr>
          <p:nvPr/>
        </p:nvGrpSpPr>
        <p:grpSpPr bwMode="auto">
          <a:xfrm>
            <a:off x="5064125" y="5486400"/>
            <a:ext cx="1233488" cy="960438"/>
            <a:chOff x="5612603" y="4135094"/>
            <a:chExt cx="1495768" cy="149576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346D8F-F1E7-4896-BBE0-5614F704BC04}"/>
                </a:ext>
              </a:extLst>
            </p:cNvPr>
            <p:cNvSpPr/>
            <p:nvPr/>
          </p:nvSpPr>
          <p:spPr>
            <a:xfrm>
              <a:off x="5612603" y="4135094"/>
              <a:ext cx="1495768" cy="14957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pic>
          <p:nvPicPr>
            <p:cNvPr id="133134" name="Picture 21">
              <a:extLst>
                <a:ext uri="{FF2B5EF4-FFF2-40B4-BE49-F238E27FC236}">
                  <a16:creationId xmlns:a16="http://schemas.microsoft.com/office/drawing/2014/main" id="{D8D6B2AA-4D36-48FA-B994-8CF05E641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333" y="4282086"/>
              <a:ext cx="993574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3130" name="Group 22">
            <a:extLst>
              <a:ext uri="{FF2B5EF4-FFF2-40B4-BE49-F238E27FC236}">
                <a16:creationId xmlns:a16="http://schemas.microsoft.com/office/drawing/2014/main" id="{2403EE6D-2053-4F2B-BACE-BF32EB9E0808}"/>
              </a:ext>
            </a:extLst>
          </p:cNvPr>
          <p:cNvGrpSpPr>
            <a:grpSpLocks/>
          </p:cNvGrpSpPr>
          <p:nvPr/>
        </p:nvGrpSpPr>
        <p:grpSpPr bwMode="auto">
          <a:xfrm>
            <a:off x="2030414" y="5486400"/>
            <a:ext cx="1233487" cy="960438"/>
            <a:chOff x="5612603" y="751114"/>
            <a:chExt cx="1495768" cy="149576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97F3D93-18E4-40D5-92C5-675D89EB2AD4}"/>
                </a:ext>
              </a:extLst>
            </p:cNvPr>
            <p:cNvSpPr/>
            <p:nvPr/>
          </p:nvSpPr>
          <p:spPr>
            <a:xfrm>
              <a:off x="5612603" y="751114"/>
              <a:ext cx="1495768" cy="14957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pic>
          <p:nvPicPr>
            <p:cNvPr id="133132" name="Picture 24">
              <a:extLst>
                <a:ext uri="{FF2B5EF4-FFF2-40B4-BE49-F238E27FC236}">
                  <a16:creationId xmlns:a16="http://schemas.microsoft.com/office/drawing/2014/main" id="{A96569E7-0F9F-4DF3-A197-6ABA484E4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700" y="996078"/>
              <a:ext cx="993574" cy="1005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950"/>
            <a:ext cx="2048376" cy="10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3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D2AAB-BD9E-D6A0-CB23-2C3D66876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7DCD26-48B9-E0C6-BE0C-862DAA6F2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432AF1-FB2D-B861-C4EE-611B4D82E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4" t="10366"/>
          <a:stretch/>
        </p:blipFill>
        <p:spPr>
          <a:xfrm>
            <a:off x="0" y="0"/>
            <a:ext cx="12192000" cy="7165034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3A743737-6946-593D-F053-6704D161921F}"/>
              </a:ext>
            </a:extLst>
          </p:cNvPr>
          <p:cNvSpPr/>
          <p:nvPr/>
        </p:nvSpPr>
        <p:spPr>
          <a:xfrm>
            <a:off x="286629" y="351775"/>
            <a:ext cx="2808263" cy="4102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35191E-F170-330D-D85A-34700E375305}"/>
              </a:ext>
            </a:extLst>
          </p:cNvPr>
          <p:cNvSpPr/>
          <p:nvPr/>
        </p:nvSpPr>
        <p:spPr>
          <a:xfrm>
            <a:off x="1102557" y="2110237"/>
            <a:ext cx="1753186" cy="632963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  <p:sp>
        <p:nvSpPr>
          <p:cNvPr id="7" name="Стрелка влево 6">
            <a:extLst>
              <a:ext uri="{FF2B5EF4-FFF2-40B4-BE49-F238E27FC236}">
                <a16:creationId xmlns:a16="http://schemas.microsoft.com/office/drawing/2014/main" id="{4E60570D-5388-799B-190B-902EBFCE704E}"/>
              </a:ext>
            </a:extLst>
          </p:cNvPr>
          <p:cNvSpPr/>
          <p:nvPr/>
        </p:nvSpPr>
        <p:spPr bwMode="auto">
          <a:xfrm rot="19355711">
            <a:off x="2892690" y="5243416"/>
            <a:ext cx="1406770" cy="597877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699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135E5-5D2D-9FB7-5F08-87AEAB660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8A7F9C-58EA-7113-A051-9B632CD66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8D4D52-7277-8A32-EFD7-AB7BE995F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96" t="10398" r="12051" b="987"/>
          <a:stretch/>
        </p:blipFill>
        <p:spPr>
          <a:xfrm>
            <a:off x="0" y="0"/>
            <a:ext cx="12192000" cy="7005711"/>
          </a:xfrm>
          <a:prstGeom prst="rect">
            <a:avLst/>
          </a:prstGeom>
        </p:spPr>
      </p:pic>
      <p:sp>
        <p:nvSpPr>
          <p:cNvPr id="8" name="Стрелка вправо 7">
            <a:extLst>
              <a:ext uri="{FF2B5EF4-FFF2-40B4-BE49-F238E27FC236}">
                <a16:creationId xmlns:a16="http://schemas.microsoft.com/office/drawing/2014/main" id="{194E6D71-167F-227A-7751-34651107A293}"/>
              </a:ext>
            </a:extLst>
          </p:cNvPr>
          <p:cNvSpPr/>
          <p:nvPr/>
        </p:nvSpPr>
        <p:spPr bwMode="auto">
          <a:xfrm rot="3507167">
            <a:off x="6232938" y="2345694"/>
            <a:ext cx="1317022" cy="490214"/>
          </a:xfrm>
          <a:prstGeom prst="righ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72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FCCAD-EB44-C3CB-0D84-965BC680C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2A2D6B-6687-4E6B-7C00-49CB0C6CC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U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D196F7-26AE-4D89-AC28-C9C496FC6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" t="9819" r="2459"/>
          <a:stretch/>
        </p:blipFill>
        <p:spPr>
          <a:xfrm>
            <a:off x="0" y="0"/>
            <a:ext cx="12192000" cy="70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42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5" y="400942"/>
            <a:ext cx="2040916" cy="670757"/>
          </a:xfrm>
          <a:prstGeom prst="rect">
            <a:avLst/>
          </a:prstGeom>
        </p:spPr>
      </p:pic>
      <p:sp>
        <p:nvSpPr>
          <p:cNvPr id="5" name="Подзаголовок 6"/>
          <p:cNvSpPr txBox="1">
            <a:spLocks/>
          </p:cNvSpPr>
          <p:nvPr/>
        </p:nvSpPr>
        <p:spPr>
          <a:xfrm>
            <a:off x="3802148" y="576552"/>
            <a:ext cx="8000766" cy="486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E’tiboringiz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uchun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rahmat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!</a:t>
            </a:r>
          </a:p>
        </p:txBody>
      </p:sp>
      <p:sp>
        <p:nvSpPr>
          <p:cNvPr id="6" name="Объект 8">
            <a:extLst>
              <a:ext uri="{FF2B5EF4-FFF2-40B4-BE49-F238E27FC236}">
                <a16:creationId xmlns:a16="http://schemas.microsoft.com/office/drawing/2014/main" id="{F6CE1D01-0C3B-819B-E751-81787FF93A87}"/>
              </a:ext>
            </a:extLst>
          </p:cNvPr>
          <p:cNvSpPr txBox="1">
            <a:spLocks/>
          </p:cNvSpPr>
          <p:nvPr/>
        </p:nvSpPr>
        <p:spPr>
          <a:xfrm>
            <a:off x="775954" y="1776949"/>
            <a:ext cx="7143680" cy="50810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Shodmanova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Feruza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Turdalievna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Tahliliy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ilmiy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axborot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xizmatlari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markazi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rahbari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.: 998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(97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737-31-83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Мо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.: 998(99) 789-98-39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E-mail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elineuzcenter@gmail.com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Sayt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https://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eline.uz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      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https://t.me/elineuz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2F56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https://t.me/wosuzbekistan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2F56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https://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t.me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ebscouzbekistan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002F56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917A04-B27E-EA78-7F37-4A06CBCE7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 trans="96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3" y="5293097"/>
            <a:ext cx="583942" cy="624990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95C217-E86D-E5BA-D1F7-C73CE5E124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r="5681" b="5751"/>
          <a:stretch/>
        </p:blipFill>
        <p:spPr>
          <a:xfrm>
            <a:off x="8369085" y="1776949"/>
            <a:ext cx="3046961" cy="41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>
            <a:extLst>
              <a:ext uri="{FF2B5EF4-FFF2-40B4-BE49-F238E27FC236}">
                <a16:creationId xmlns:a16="http://schemas.microsoft.com/office/drawing/2014/main" id="{BD4C9C64-2178-44AA-BEA9-1ED45948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376" y="484641"/>
            <a:ext cx="9176672" cy="1143000"/>
          </a:xfrm>
        </p:spPr>
        <p:txBody>
          <a:bodyPr/>
          <a:lstStyle/>
          <a:p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EBSCOhost</a:t>
            </a:r>
            <a:r>
              <a:rPr lang="ru-RU" altLang="en-US" sz="28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ilmiy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nufuzli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jurnallardan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foydalanish</a:t>
            </a:r>
            <a:r>
              <a:rPr lang="en-US" alt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50000"/>
                  </a:schemeClr>
                </a:solidFill>
              </a:rPr>
              <a:t>imkoniyati</a:t>
            </a:r>
            <a:endParaRPr lang="ru-RU" alt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2339" name="Content Placeholder 2">
            <a:extLst>
              <a:ext uri="{FF2B5EF4-FFF2-40B4-BE49-F238E27FC236}">
                <a16:creationId xmlns:a16="http://schemas.microsoft.com/office/drawing/2014/main" id="{47DDD460-1E87-42C8-8F59-4396A5F23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103" y="2002221"/>
            <a:ext cx="10298202" cy="4046156"/>
          </a:xfrm>
        </p:spPr>
        <p:txBody>
          <a:bodyPr/>
          <a:lstStyle/>
          <a:p>
            <a:pPr algn="just"/>
            <a:r>
              <a:rPr lang="en-US" altLang="ru-RU" sz="2800" dirty="0" err="1"/>
              <a:t>EBSCOhost</a:t>
            </a:r>
            <a:r>
              <a:rPr lang="en-US" altLang="ru-RU" sz="2800" dirty="0"/>
              <a:t>-da Scopus </a:t>
            </a:r>
            <a:r>
              <a:rPr lang="en-US" altLang="ru-RU" sz="2800" dirty="0" err="1"/>
              <a:t>va</a:t>
            </a:r>
            <a:r>
              <a:rPr lang="en-US" altLang="ru-RU" sz="2800" dirty="0"/>
              <a:t> Web of Science-da </a:t>
            </a:r>
            <a:r>
              <a:rPr lang="en-US" altLang="ru-RU" sz="2800" dirty="0" err="1"/>
              <a:t>indeksatsiyadan</a:t>
            </a:r>
            <a:r>
              <a:rPr lang="en-US" altLang="ru-RU" sz="2800" dirty="0"/>
              <a:t> </a:t>
            </a:r>
            <a:r>
              <a:rPr lang="en-US" altLang="ru-RU" sz="2800" dirty="0" err="1"/>
              <a:t>o‘tgan</a:t>
            </a:r>
            <a:r>
              <a:rPr lang="uz-Cyrl-UZ" altLang="ru-RU" sz="2800" dirty="0"/>
              <a:t> </a:t>
            </a:r>
            <a:r>
              <a:rPr lang="en-US" altLang="ru-RU" sz="2800" u="sng" dirty="0" err="1">
                <a:solidFill>
                  <a:srgbClr val="FF0000"/>
                </a:solidFill>
              </a:rPr>
              <a:t>to'liq</a:t>
            </a:r>
            <a:r>
              <a:rPr lang="en-US" altLang="ru-RU" sz="2800" u="sng" dirty="0">
                <a:solidFill>
                  <a:srgbClr val="FF0000"/>
                </a:solidFill>
              </a:rPr>
              <a:t> </a:t>
            </a:r>
            <a:r>
              <a:rPr lang="en-US" altLang="ru-RU" sz="2800" u="sng" dirty="0" err="1">
                <a:solidFill>
                  <a:srgbClr val="FF0000"/>
                </a:solidFill>
              </a:rPr>
              <a:t>matnli</a:t>
            </a:r>
            <a:r>
              <a:rPr lang="uz-Cyrl-UZ" altLang="ru-RU" sz="2800" u="sng" dirty="0">
                <a:solidFill>
                  <a:srgbClr val="FF0000"/>
                </a:solidFill>
              </a:rPr>
              <a:t> </a:t>
            </a:r>
            <a:r>
              <a:rPr lang="en-US" altLang="ru-RU" sz="2800" dirty="0" err="1"/>
              <a:t>jurnallar</a:t>
            </a:r>
            <a:r>
              <a:rPr lang="en-US" altLang="ru-RU" sz="2800" dirty="0"/>
              <a:t> </a:t>
            </a:r>
            <a:r>
              <a:rPr lang="en-US" altLang="ru-RU" sz="2800" dirty="0" err="1"/>
              <a:t>boshqa</a:t>
            </a:r>
            <a:r>
              <a:rPr lang="en-US" altLang="ru-RU" sz="2800" dirty="0"/>
              <a:t> </a:t>
            </a:r>
            <a:r>
              <a:rPr lang="en-US" altLang="ru-RU" sz="2800" dirty="0" err="1"/>
              <a:t>axborot</a:t>
            </a:r>
            <a:r>
              <a:rPr lang="en-US" altLang="ru-RU" sz="2800" dirty="0"/>
              <a:t> </a:t>
            </a:r>
            <a:r>
              <a:rPr lang="en-US" altLang="ru-RU" sz="2800" dirty="0" err="1"/>
              <a:t>tashkilotlari</a:t>
            </a:r>
            <a:r>
              <a:rPr lang="en-US" altLang="ru-RU" sz="2800" dirty="0"/>
              <a:t> </a:t>
            </a:r>
            <a:r>
              <a:rPr lang="en-US" altLang="ru-RU" sz="2800" dirty="0" err="1"/>
              <a:t>taklif</a:t>
            </a:r>
            <a:r>
              <a:rPr lang="en-US" altLang="ru-RU" sz="2800" dirty="0"/>
              <a:t> </a:t>
            </a:r>
            <a:r>
              <a:rPr lang="en-US" altLang="ru-RU" sz="2800" dirty="0" err="1"/>
              <a:t>qila</a:t>
            </a:r>
            <a:r>
              <a:rPr lang="en-US" altLang="ru-RU" sz="2800" dirty="0"/>
              <a:t> </a:t>
            </a:r>
            <a:r>
              <a:rPr lang="en-US" altLang="ru-RU" sz="2800" dirty="0" err="1"/>
              <a:t>oladiganlardan</a:t>
            </a:r>
            <a:r>
              <a:rPr lang="en-US" altLang="ru-RU" sz="2800" dirty="0"/>
              <a:t> </a:t>
            </a:r>
            <a:r>
              <a:rPr lang="en-US" altLang="ru-RU" sz="2800" dirty="0" err="1"/>
              <a:t>ko'proq</a:t>
            </a:r>
            <a:r>
              <a:rPr lang="en-US" altLang="ru-RU" sz="2800" dirty="0"/>
              <a:t>!</a:t>
            </a:r>
            <a:endParaRPr lang="uz-Cyrl-UZ" altLang="ru-RU" sz="2800" dirty="0"/>
          </a:p>
          <a:p>
            <a:endParaRPr lang="en-US" altLang="ru-RU" sz="2800" dirty="0"/>
          </a:p>
          <a:p>
            <a:r>
              <a:rPr lang="en-US" altLang="ru-RU" sz="2800" dirty="0"/>
              <a:t>5100 + Scopus </a:t>
            </a:r>
            <a:r>
              <a:rPr lang="en-US" altLang="ru-RU" sz="2800" dirty="0" err="1"/>
              <a:t>jurnallari</a:t>
            </a:r>
            <a:endParaRPr lang="en-US" altLang="ru-RU" sz="2800" dirty="0"/>
          </a:p>
          <a:p>
            <a:r>
              <a:rPr lang="en-US" altLang="ru-RU" sz="2800" dirty="0"/>
              <a:t>3100 + Web of Science </a:t>
            </a:r>
            <a:r>
              <a:rPr lang="en-US" altLang="ru-RU" sz="2800" dirty="0" err="1"/>
              <a:t>jurnallari</a:t>
            </a:r>
            <a:endParaRPr lang="en-US" altLang="ru-RU" sz="2800" dirty="0"/>
          </a:p>
          <a:p>
            <a:endParaRPr lang="ru-RU" alt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89"/>
            <a:ext cx="2048376" cy="1084434"/>
          </a:xfrm>
          <a:prstGeom prst="rect">
            <a:avLst/>
          </a:prstGeom>
        </p:spPr>
      </p:pic>
      <p:pic>
        <p:nvPicPr>
          <p:cNvPr id="1026" name="Picture 2" descr="C:\Users\User\Desktop\photo_2021-07-08_16-52-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007" y="4812866"/>
            <a:ext cx="3013635" cy="9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779" y="3687322"/>
            <a:ext cx="2265115" cy="71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46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81FB53FD-587F-4E95-A5D4-27E59DCCE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894" y="0"/>
            <a:ext cx="8710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3600" b="1" baseline="-4000" dirty="0">
                <a:solidFill>
                  <a:srgbClr val="FFFFFF"/>
                </a:solidFill>
              </a:rPr>
              <a:t>EBSCO </a:t>
            </a:r>
            <a:r>
              <a:rPr lang="en-US" altLang="ru-RU" sz="3600" b="1" baseline="-4000" dirty="0" err="1">
                <a:solidFill>
                  <a:srgbClr val="FFFFFF"/>
                </a:solidFill>
              </a:rPr>
              <a:t>ma'lumotlar</a:t>
            </a:r>
            <a:r>
              <a:rPr lang="en-US" altLang="ru-RU" sz="3600" b="1" baseline="-4000" dirty="0">
                <a:solidFill>
                  <a:srgbClr val="FFFFFF"/>
                </a:solidFill>
              </a:rPr>
              <a:t> </a:t>
            </a:r>
            <a:r>
              <a:rPr lang="en-US" altLang="ru-RU" sz="3600" b="1" baseline="-4000" dirty="0" err="1">
                <a:solidFill>
                  <a:srgbClr val="FFFFFF"/>
                </a:solidFill>
              </a:rPr>
              <a:t>bazalari</a:t>
            </a:r>
            <a:r>
              <a:rPr lang="en-US" altLang="ru-RU" sz="3600" b="1" baseline="-4000" dirty="0">
                <a:solidFill>
                  <a:srgbClr val="FFFFFF"/>
                </a:solidFill>
              </a:rPr>
              <a:t> </a:t>
            </a:r>
            <a:r>
              <a:rPr lang="en-US" altLang="ru-RU" sz="3600" b="1" baseline="-4000" dirty="0" err="1">
                <a:solidFill>
                  <a:srgbClr val="FFFFFF"/>
                </a:solidFill>
              </a:rPr>
              <a:t>to'plami</a:t>
            </a:r>
            <a:r>
              <a:rPr lang="en-US" altLang="ru-RU" sz="3600" b="1" baseline="-4000" dirty="0">
                <a:solidFill>
                  <a:srgbClr val="FFFFFF"/>
                </a:solidFill>
              </a:rPr>
              <a:t>:</a:t>
            </a:r>
            <a:endParaRPr lang="ru-RU" altLang="ru-RU" sz="3600" b="1" dirty="0">
              <a:solidFill>
                <a:srgbClr val="FFFFFF"/>
              </a:solidFill>
            </a:endParaRP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29B321E1-D610-4CEB-B00E-4EA1E6E6F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655" y="426875"/>
            <a:ext cx="8710863" cy="630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ru-RU" sz="2400" b="1" u="sng" dirty="0">
              <a:solidFill>
                <a:srgbClr val="333399"/>
              </a:solidFill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Academic Search Premier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 Business News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Source Premier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MasterFILE Premier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ERIC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GreenFILE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 &amp; Architecture Source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MEDLINE with Full Text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 &amp; Technology Collection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 Research Complete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 Source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RU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000" b="1" kern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MasterFILE</a:t>
            </a:r>
            <a:r>
              <a:rPr lang="en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Premier</a:t>
            </a:r>
            <a:endParaRPr lang="ru-UZ" sz="2000" b="1" kern="0" dirty="0">
              <a:solidFill>
                <a:srgbClr val="333333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en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Library, Information Science &amp; Technology Abstracts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 Views of the Americas: 1493 to 1750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OpenDissertations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eBook Collection (EBSCOhost)</a:t>
            </a:r>
            <a:endParaRPr lang="ru-UZ" sz="20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eBook Academic Collection (EBSCOhost)</a:t>
            </a:r>
            <a:endParaRPr lang="ru-UZ" sz="20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eBook Business Collection (EBSCOhost)</a:t>
            </a:r>
            <a:endParaRPr lang="ru-UZ" sz="20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ru-UZ" sz="2000" b="1" kern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eBook Open Access (OA) Collection (EBSCOhost)</a:t>
            </a:r>
            <a:endParaRPr lang="ru-UZ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116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06476" y="224589"/>
            <a:ext cx="11985523" cy="762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EBSCOhost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platformasiga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qanday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qilib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o'tish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mumkin</a:t>
            </a:r>
            <a:r>
              <a:rPr lang="uz-Cyrl-UZ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 bwMode="auto">
          <a:xfrm>
            <a:off x="417095" y="1026695"/>
            <a:ext cx="11582400" cy="535054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uz-Cyrl-UZ" sz="4000" dirty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sz="4000" b="1" u="sng" dirty="0">
                <a:solidFill>
                  <a:schemeClr val="accent6">
                    <a:lumMod val="50000"/>
                  </a:schemeClr>
                </a:solidFill>
              </a:rPr>
              <a:t>http://search.ebscohost.com/</a:t>
            </a:r>
          </a:p>
          <a:p>
            <a:pPr lvl="1"/>
            <a:r>
              <a:rPr lang="en-US" dirty="0" err="1"/>
              <a:t>Axborot-resurs</a:t>
            </a:r>
            <a:r>
              <a:rPr lang="en-US" dirty="0"/>
              <a:t> </a:t>
            </a:r>
            <a:r>
              <a:rPr lang="en-US" dirty="0" err="1"/>
              <a:t>markazidan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Uydan</a:t>
            </a:r>
            <a:r>
              <a:rPr lang="uz-Cyrl-UZ" dirty="0"/>
              <a:t> </a:t>
            </a:r>
            <a:endParaRPr lang="ru-RU" sz="3600" b="1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n-US" sz="3200" b="1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r>
              <a:rPr lang="en-US" sz="3200" b="1" dirty="0">
                <a:solidFill>
                  <a:srgbClr val="002060"/>
                </a:solidFill>
              </a:rPr>
              <a:t>Toshkent </a:t>
            </a:r>
            <a:r>
              <a:rPr lang="en-US" sz="3200" b="1" dirty="0" err="1">
                <a:solidFill>
                  <a:srgbClr val="002060"/>
                </a:solidFill>
              </a:rPr>
              <a:t>davlat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iqtisodiyot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universiteti</a:t>
            </a:r>
            <a:br>
              <a:rPr lang="en-US" sz="3200" b="1" dirty="0">
                <a:solidFill>
                  <a:srgbClr val="002060"/>
                </a:solidFill>
              </a:rPr>
            </a:br>
            <a:endParaRPr lang="en-US" sz="3600" b="1" dirty="0">
              <a:solidFill>
                <a:srgbClr val="002060"/>
              </a:solidFill>
              <a:latin typeface="+mj-lt"/>
            </a:endParaRPr>
          </a:p>
          <a:p>
            <a:pPr marL="457200" lvl="1" indent="0">
              <a:buNone/>
            </a:pPr>
            <a:r>
              <a:rPr lang="en-US" sz="2800" dirty="0">
                <a:latin typeface="+mj-lt"/>
              </a:rPr>
              <a:t>Login: </a:t>
            </a:r>
            <a:r>
              <a:rPr lang="en-US" sz="3200" b="1" dirty="0">
                <a:latin typeface="+mj-lt"/>
              </a:rPr>
              <a:t>s5120330</a:t>
            </a:r>
            <a:endParaRPr lang="en-US" sz="3200" b="1" dirty="0">
              <a:latin typeface="+mj-lt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Parol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: </a:t>
            </a:r>
            <a:r>
              <a:rPr lang="en-US" sz="3200" b="1" dirty="0">
                <a:latin typeface="+mj-lt"/>
                <a:cs typeface="Arial" panose="020B0604020202020204" pitchFamily="34" charset="0"/>
              </a:rPr>
              <a:t>Research123!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11622" t="38221" r="17564" b="13703"/>
          <a:stretch/>
        </p:blipFill>
        <p:spPr bwMode="auto">
          <a:xfrm>
            <a:off x="5817476" y="4077423"/>
            <a:ext cx="5864772" cy="1913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457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FF82E1-144E-3903-A3FF-BF20A6462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 t="9530" r="1"/>
          <a:stretch/>
        </p:blipFill>
        <p:spPr>
          <a:xfrm>
            <a:off x="0" y="146685"/>
            <a:ext cx="12192000" cy="6945611"/>
          </a:xfrm>
          <a:prstGeom prst="rect">
            <a:avLst/>
          </a:prstGeom>
        </p:spPr>
      </p:pic>
      <p:sp>
        <p:nvSpPr>
          <p:cNvPr id="9" name="Стрелка влево 8">
            <a:extLst>
              <a:ext uri="{FF2B5EF4-FFF2-40B4-BE49-F238E27FC236}">
                <a16:creationId xmlns:a16="http://schemas.microsoft.com/office/drawing/2014/main" id="{17EE9FC0-2C12-6306-DCD4-621A681D2392}"/>
              </a:ext>
            </a:extLst>
          </p:cNvPr>
          <p:cNvSpPr/>
          <p:nvPr/>
        </p:nvSpPr>
        <p:spPr bwMode="auto">
          <a:xfrm rot="10800000">
            <a:off x="10001986" y="588935"/>
            <a:ext cx="1007390" cy="325465"/>
          </a:xfrm>
          <a:prstGeom prst="left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Z" sz="2400" b="0" i="0" u="none" strike="noStrike" cap="none" normalizeH="0" baseline="-2500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FE15EDC-B90C-937B-F6D3-46E7BA78CC5A}"/>
              </a:ext>
            </a:extLst>
          </p:cNvPr>
          <p:cNvSpPr/>
          <p:nvPr/>
        </p:nvSpPr>
        <p:spPr>
          <a:xfrm>
            <a:off x="90455" y="1806288"/>
            <a:ext cx="1957801" cy="34972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EBSCO 2015">
  <a:themeElements>
    <a:clrScheme name="_EBSCO 20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316B"/>
      </a:accent1>
      <a:accent2>
        <a:srgbClr val="124497"/>
      </a:accent2>
      <a:accent3>
        <a:srgbClr val="37A450"/>
      </a:accent3>
      <a:accent4>
        <a:srgbClr val="454545"/>
      </a:accent4>
      <a:accent5>
        <a:srgbClr val="609AFF"/>
      </a:accent5>
      <a:accent6>
        <a:srgbClr val="DF5B57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0.xml><?xml version="1.0" encoding="utf-8"?>
<a:theme xmlns:a="http://schemas.openxmlformats.org/drawingml/2006/main" name="2_EBSCO 2013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969696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96969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2.xml><?xml version="1.0" encoding="utf-8"?>
<a:theme xmlns:a="http://schemas.openxmlformats.org/drawingml/2006/main" name="3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13.xml><?xml version="1.0" encoding="utf-8"?>
<a:theme xmlns:a="http://schemas.openxmlformats.org/drawingml/2006/main" name="1_EBSCO General - Cover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BSCO eBooks 2015">
  <a:themeElements>
    <a:clrScheme name="eBooks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A9BE"/>
      </a:accent1>
      <a:accent2>
        <a:srgbClr val="0D3F5E"/>
      </a:accent2>
      <a:accent3>
        <a:srgbClr val="535455"/>
      </a:accent3>
      <a:accent4>
        <a:srgbClr val="4AAA52"/>
      </a:accent4>
      <a:accent5>
        <a:srgbClr val="FFC839"/>
      </a:accent5>
      <a:accent6>
        <a:srgbClr val="942A4E"/>
      </a:accent6>
      <a:hlink>
        <a:srgbClr val="FFFF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3.xml><?xml version="1.0" encoding="utf-8"?>
<a:theme xmlns:a="http://schemas.openxmlformats.org/drawingml/2006/main" name="1_EBSCO eBooks 2015">
  <a:themeElements>
    <a:clrScheme name="_eBooks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4A9BE"/>
      </a:accent1>
      <a:accent2>
        <a:srgbClr val="0D3F5E"/>
      </a:accent2>
      <a:accent3>
        <a:srgbClr val="535455"/>
      </a:accent3>
      <a:accent4>
        <a:srgbClr val="4AAA52"/>
      </a:accent4>
      <a:accent5>
        <a:srgbClr val="FFC839"/>
      </a:accent5>
      <a:accent6>
        <a:srgbClr val="942A4E"/>
      </a:accent6>
      <a:hlink>
        <a:srgbClr val="FFFFFF"/>
      </a:hlink>
      <a:folHlink>
        <a:srgbClr val="800080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4.xml><?xml version="1.0" encoding="utf-8"?>
<a:theme xmlns:a="http://schemas.openxmlformats.org/drawingml/2006/main" name="1_EBSCO 2015">
  <a:themeElements>
    <a:clrScheme name="LearningExpress Libr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316B"/>
      </a:accent1>
      <a:accent2>
        <a:srgbClr val="1764A4"/>
      </a:accent2>
      <a:accent3>
        <a:srgbClr val="92D933"/>
      </a:accent3>
      <a:accent4>
        <a:srgbClr val="D1C11E"/>
      </a:accent4>
      <a:accent5>
        <a:srgbClr val="A30924"/>
      </a:accent5>
      <a:accent6>
        <a:srgbClr val="804791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5.xml><?xml version="1.0" encoding="utf-8"?>
<a:theme xmlns:a="http://schemas.openxmlformats.org/drawingml/2006/main" name="2_EBSCO 2015">
  <a:themeElements>
    <a:clrScheme name="_EBSCO 20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316B"/>
      </a:accent1>
      <a:accent2>
        <a:srgbClr val="124497"/>
      </a:accent2>
      <a:accent3>
        <a:srgbClr val="37A450"/>
      </a:accent3>
      <a:accent4>
        <a:srgbClr val="454545"/>
      </a:accent4>
      <a:accent5>
        <a:srgbClr val="609AFF"/>
      </a:accent5>
      <a:accent6>
        <a:srgbClr val="DF5B57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BSCO 2015 Theme v2" id="{2975043A-C95F-4D9D-8966-BD2F9103FC35}" vid="{8770BF54-2C66-4252-A232-1576E93FC173}"/>
    </a:ext>
  </a:extLst>
</a:theme>
</file>

<file path=ppt/theme/theme6.xml><?xml version="1.0" encoding="utf-8"?>
<a:theme xmlns:a="http://schemas.openxmlformats.org/drawingml/2006/main" name="3_EBSCO 2015">
  <a:themeElements>
    <a:clrScheme name="_EBSCO 20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316B"/>
      </a:accent1>
      <a:accent2>
        <a:srgbClr val="124497"/>
      </a:accent2>
      <a:accent3>
        <a:srgbClr val="37A450"/>
      </a:accent3>
      <a:accent4>
        <a:srgbClr val="454545"/>
      </a:accent4>
      <a:accent5>
        <a:srgbClr val="609AFF"/>
      </a:accent5>
      <a:accent6>
        <a:srgbClr val="DF5B57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7.xml><?xml version="1.0" encoding="utf-8"?>
<a:theme xmlns:a="http://schemas.openxmlformats.org/drawingml/2006/main" name="4_EBSCO 2015">
  <a:themeElements>
    <a:clrScheme name="_EBSCO 20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316B"/>
      </a:accent1>
      <a:accent2>
        <a:srgbClr val="124497"/>
      </a:accent2>
      <a:accent3>
        <a:srgbClr val="37A450"/>
      </a:accent3>
      <a:accent4>
        <a:srgbClr val="454545"/>
      </a:accent4>
      <a:accent5>
        <a:srgbClr val="609AFF"/>
      </a:accent5>
      <a:accent6>
        <a:srgbClr val="DF5B57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8.xml><?xml version="1.0" encoding="utf-8"?>
<a:theme xmlns:a="http://schemas.openxmlformats.org/drawingml/2006/main" name="EBSCO General - Cover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13630</TotalTime>
  <Words>395</Words>
  <Application>Microsoft Macintosh PowerPoint</Application>
  <PresentationFormat>Широкоэкранный</PresentationFormat>
  <Paragraphs>77</Paragraphs>
  <Slides>53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53</vt:i4>
      </vt:variant>
    </vt:vector>
  </HeadingPairs>
  <TitlesOfParts>
    <vt:vector size="75" baseType="lpstr">
      <vt:lpstr>ＭＳ Ｐゴシック</vt:lpstr>
      <vt:lpstr>Arial</vt:lpstr>
      <vt:lpstr>Arial Narrow</vt:lpstr>
      <vt:lpstr>Calibri</vt:lpstr>
      <vt:lpstr>Georgia</vt:lpstr>
      <vt:lpstr>Monotype Corsiva</vt:lpstr>
      <vt:lpstr>Times New Roman</vt:lpstr>
      <vt:lpstr>Wingdings</vt:lpstr>
      <vt:lpstr>EBSCO 2015</vt:lpstr>
      <vt:lpstr>2_EBSCO eBooks 2015</vt:lpstr>
      <vt:lpstr>1_EBSCO eBooks 2015</vt:lpstr>
      <vt:lpstr>1_EBSCO 2015</vt:lpstr>
      <vt:lpstr>2_EBSCO 2015</vt:lpstr>
      <vt:lpstr>3_EBSCO 2015</vt:lpstr>
      <vt:lpstr>4_EBSCO 2015</vt:lpstr>
      <vt:lpstr>EBSCO General - Cover</vt:lpstr>
      <vt:lpstr>1_EBSCO General - Body</vt:lpstr>
      <vt:lpstr>2_EBSCO 2013</vt:lpstr>
      <vt:lpstr>2_EBSCO General - Body</vt:lpstr>
      <vt:lpstr>3_EBSCO General - Body</vt:lpstr>
      <vt:lpstr>1_EBSCO General - Cover</vt:lpstr>
      <vt:lpstr>1_Default Design</vt:lpstr>
      <vt:lpstr>ILMIY AXBOROT RESURSLARI</vt:lpstr>
      <vt:lpstr>Tahliliy va ilmiy axborot xizmatlari markazi</vt:lpstr>
      <vt:lpstr>Ilmiy ma'lumotlarni qidirish va tahlil qilishning zamonaviy usullari  </vt:lpstr>
      <vt:lpstr>EBSCOhost ma’lumotlar bazalarida ishlash.  Iqtisodiy ma'lumotlar bazalari </vt:lpstr>
      <vt:lpstr>Презентация PowerPoint</vt:lpstr>
      <vt:lpstr>EBSCOhost:  ilmiy nufuzli jurnallardan foydalanish imkoniyati</vt:lpstr>
      <vt:lpstr>Презентация PowerPoint</vt:lpstr>
      <vt:lpstr>EBSCOhost platformasiga qanday qilib o'tish mumkin?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Тренинг по навигации поиска на платформе EBSCOhost. Особенности и основные функции</dc:title>
  <dc:creator>Feruza</dc:creator>
  <cp:lastModifiedBy>MacBook Air</cp:lastModifiedBy>
  <cp:revision>230</cp:revision>
  <dcterms:created xsi:type="dcterms:W3CDTF">2020-02-07T09:24:24Z</dcterms:created>
  <dcterms:modified xsi:type="dcterms:W3CDTF">2024-04-02T21:48:05Z</dcterms:modified>
</cp:coreProperties>
</file>